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ato" charset="1" panose="020F0502020204030203"/>
      <p:regular r:id="rId21"/>
    </p:embeddedFont>
    <p:embeddedFont>
      <p:font typeface="Helios Extended Bold" charset="1" panose="02000805050000020004"/>
      <p:regular r:id="rId22"/>
    </p:embeddedFont>
    <p:embeddedFont>
      <p:font typeface="Lato Bold" charset="1" panose="020F0502020204030203"/>
      <p:regular r:id="rId23"/>
    </p:embeddedFont>
    <p:embeddedFont>
      <p:font typeface="Canva Sans" charset="1" panose="020B0503030501040103"/>
      <p:regular r:id="rId24"/>
    </p:embeddedFont>
    <p:embeddedFont>
      <p:font typeface="Heebo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jpeg" Type="http://schemas.openxmlformats.org/officeDocument/2006/relationships/image"/><Relationship Id="rId4" Target="../media/image8.jpeg" Type="http://schemas.openxmlformats.org/officeDocument/2006/relationships/image"/><Relationship Id="rId5" Target="../media/image24.jpeg" Type="http://schemas.openxmlformats.org/officeDocument/2006/relationships/image"/><Relationship Id="rId6" Target="../media/image3.jpeg" Type="http://schemas.openxmlformats.org/officeDocument/2006/relationships/image"/><Relationship Id="rId7" Target="../media/image2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4" t="0" r="-234" b="0"/>
            </a:stretch>
          </a:blipFill>
        </p:spPr>
      </p:sp>
      <p:grpSp>
        <p:nvGrpSpPr>
          <p:cNvPr name="Group 3" id="3"/>
          <p:cNvGrpSpPr/>
          <p:nvPr/>
        </p:nvGrpSpPr>
        <p:grpSpPr>
          <a:xfrm rot="0">
            <a:off x="2479978" y="1499915"/>
            <a:ext cx="21203378" cy="7634140"/>
            <a:chOff x="0" y="0"/>
            <a:chExt cx="1128752" cy="406400"/>
          </a:xfrm>
        </p:grpSpPr>
        <p:sp>
          <p:nvSpPr>
            <p:cNvPr name="Freeform 4" id="4"/>
            <p:cNvSpPr/>
            <p:nvPr/>
          </p:nvSpPr>
          <p:spPr>
            <a:xfrm flipH="false" flipV="false" rot="0">
              <a:off x="0" y="0"/>
              <a:ext cx="1128752" cy="406400"/>
            </a:xfrm>
            <a:custGeom>
              <a:avLst/>
              <a:gdLst/>
              <a:ahLst/>
              <a:cxnLst/>
              <a:rect r="r" b="b" t="t" l="l"/>
              <a:pathLst>
                <a:path h="406400" w="1128752">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000000">
                <a:alpha val="42745"/>
              </a:srgbClr>
            </a:solidFill>
          </p:spPr>
        </p:sp>
        <p:sp>
          <p:nvSpPr>
            <p:cNvPr name="TextBox 5" id="5"/>
            <p:cNvSpPr txBox="true"/>
            <p:nvPr/>
          </p:nvSpPr>
          <p:spPr>
            <a:xfrm>
              <a:off x="0" y="-47625"/>
              <a:ext cx="1128752" cy="45402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28700" y="9009810"/>
            <a:ext cx="248490" cy="2484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7010810" y="1028700"/>
            <a:ext cx="248490" cy="2484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829790" y="6090149"/>
            <a:ext cx="3086100" cy="804358"/>
            <a:chOff x="0" y="0"/>
            <a:chExt cx="812800" cy="211847"/>
          </a:xfrm>
        </p:grpSpPr>
        <p:sp>
          <p:nvSpPr>
            <p:cNvPr name="Freeform 13" id="13"/>
            <p:cNvSpPr/>
            <p:nvPr/>
          </p:nvSpPr>
          <p:spPr>
            <a:xfrm flipH="false" flipV="false" rot="0">
              <a:off x="0" y="0"/>
              <a:ext cx="812800" cy="211847"/>
            </a:xfrm>
            <a:custGeom>
              <a:avLst/>
              <a:gdLst/>
              <a:ahLst/>
              <a:cxnLst/>
              <a:rect r="r" b="b" t="t" l="l"/>
              <a:pathLst>
                <a:path h="211847" w="812800">
                  <a:moveTo>
                    <a:pt x="50173" y="0"/>
                  </a:moveTo>
                  <a:lnTo>
                    <a:pt x="762627" y="0"/>
                  </a:lnTo>
                  <a:cubicBezTo>
                    <a:pt x="775934" y="0"/>
                    <a:pt x="788695" y="5286"/>
                    <a:pt x="798105" y="14695"/>
                  </a:cubicBezTo>
                  <a:cubicBezTo>
                    <a:pt x="807514" y="24105"/>
                    <a:pt x="812800" y="36866"/>
                    <a:pt x="812800" y="50173"/>
                  </a:cubicBezTo>
                  <a:lnTo>
                    <a:pt x="812800" y="161675"/>
                  </a:lnTo>
                  <a:cubicBezTo>
                    <a:pt x="812800" y="174981"/>
                    <a:pt x="807514" y="187743"/>
                    <a:pt x="798105" y="197152"/>
                  </a:cubicBezTo>
                  <a:cubicBezTo>
                    <a:pt x="788695" y="206561"/>
                    <a:pt x="775934" y="211847"/>
                    <a:pt x="762627" y="211847"/>
                  </a:cubicBezTo>
                  <a:lnTo>
                    <a:pt x="50173" y="211847"/>
                  </a:lnTo>
                  <a:cubicBezTo>
                    <a:pt x="36866" y="211847"/>
                    <a:pt x="24105" y="206561"/>
                    <a:pt x="14695" y="197152"/>
                  </a:cubicBezTo>
                  <a:cubicBezTo>
                    <a:pt x="5286" y="187743"/>
                    <a:pt x="0" y="174981"/>
                    <a:pt x="0" y="161675"/>
                  </a:cubicBezTo>
                  <a:lnTo>
                    <a:pt x="0" y="50173"/>
                  </a:lnTo>
                  <a:cubicBezTo>
                    <a:pt x="0" y="36866"/>
                    <a:pt x="5286" y="24105"/>
                    <a:pt x="14695" y="14695"/>
                  </a:cubicBezTo>
                  <a:cubicBezTo>
                    <a:pt x="24105" y="5286"/>
                    <a:pt x="36866" y="0"/>
                    <a:pt x="50173" y="0"/>
                  </a:cubicBezTo>
                  <a:close/>
                </a:path>
              </a:pathLst>
            </a:custGeom>
            <a:solidFill>
              <a:srgbClr val="000000"/>
            </a:solidFill>
          </p:spPr>
        </p:sp>
        <p:sp>
          <p:nvSpPr>
            <p:cNvPr name="TextBox 14" id="14"/>
            <p:cNvSpPr txBox="true"/>
            <p:nvPr/>
          </p:nvSpPr>
          <p:spPr>
            <a:xfrm>
              <a:off x="0" y="-47625"/>
              <a:ext cx="812800" cy="259472"/>
            </a:xfrm>
            <a:prstGeom prst="rect">
              <a:avLst/>
            </a:prstGeom>
          </p:spPr>
          <p:txBody>
            <a:bodyPr anchor="ctr" rtlCol="false" tIns="50800" lIns="50800" bIns="50800" rIns="50800"/>
            <a:lstStyle/>
            <a:p>
              <a:pPr algn="ctr">
                <a:lnSpc>
                  <a:spcPts val="3079"/>
                </a:lnSpc>
              </a:pPr>
              <a:r>
                <a:rPr lang="en-US" sz="2199" spc="219">
                  <a:solidFill>
                    <a:srgbClr val="FFFFFF"/>
                  </a:solidFill>
                  <a:latin typeface="Lato"/>
                  <a:ea typeface="Lato"/>
                  <a:cs typeface="Lato"/>
                  <a:sym typeface="Lato"/>
                </a:rPr>
                <a:t>27 May, 2025</a:t>
              </a:r>
            </a:p>
          </p:txBody>
        </p:sp>
      </p:grpSp>
      <p:sp>
        <p:nvSpPr>
          <p:cNvPr name="TextBox 15" id="15"/>
          <p:cNvSpPr txBox="true"/>
          <p:nvPr/>
        </p:nvSpPr>
        <p:spPr>
          <a:xfrm rot="0">
            <a:off x="6186966" y="2011983"/>
            <a:ext cx="12371749" cy="5392421"/>
          </a:xfrm>
          <a:prstGeom prst="rect">
            <a:avLst/>
          </a:prstGeom>
        </p:spPr>
        <p:txBody>
          <a:bodyPr anchor="t" rtlCol="false" tIns="0" lIns="0" bIns="0" rIns="0">
            <a:spAutoFit/>
          </a:bodyPr>
          <a:lstStyle/>
          <a:p>
            <a:pPr algn="ctr">
              <a:lnSpc>
                <a:spcPts val="10639"/>
              </a:lnSpc>
            </a:pPr>
            <a:r>
              <a:rPr lang="en-US" b="true" sz="7599" spc="379">
                <a:solidFill>
                  <a:srgbClr val="FFFFFF"/>
                </a:solidFill>
                <a:latin typeface="Helios Extended Bold"/>
                <a:ea typeface="Helios Extended Bold"/>
                <a:cs typeface="Helios Extended Bold"/>
                <a:sym typeface="Helios Extended Bold"/>
              </a:rPr>
              <a:t>SMART GROCERY </a:t>
            </a:r>
          </a:p>
          <a:p>
            <a:pPr algn="ctr">
              <a:lnSpc>
                <a:spcPts val="10639"/>
              </a:lnSpc>
            </a:pPr>
            <a:r>
              <a:rPr lang="en-US" b="true" sz="7599" spc="379">
                <a:solidFill>
                  <a:srgbClr val="FFFFFF"/>
                </a:solidFill>
                <a:latin typeface="Helios Extended Bold"/>
                <a:ea typeface="Helios Extended Bold"/>
                <a:cs typeface="Helios Extended Bold"/>
                <a:sym typeface="Helios Extended Bold"/>
              </a:rPr>
              <a:t>E-COMMERCE SYSTEM</a:t>
            </a:r>
          </a:p>
          <a:p>
            <a:pPr algn="ctr" marL="0" indent="0" lvl="0">
              <a:lnSpc>
                <a:spcPts val="1063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40605" y="29532"/>
            <a:ext cx="13352049" cy="7634140"/>
            <a:chOff x="0" y="0"/>
            <a:chExt cx="710790" cy="406400"/>
          </a:xfrm>
        </p:grpSpPr>
        <p:sp>
          <p:nvSpPr>
            <p:cNvPr name="Freeform 3" id="3"/>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780210" y="78021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7259300" y="9333392"/>
            <a:ext cx="248490" cy="2484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1028700" y="1028700"/>
            <a:ext cx="3919619" cy="3805010"/>
          </a:xfrm>
          <a:custGeom>
            <a:avLst/>
            <a:gdLst/>
            <a:ahLst/>
            <a:cxnLst/>
            <a:rect r="r" b="b" t="t" l="l"/>
            <a:pathLst>
              <a:path h="3805010" w="3919619">
                <a:moveTo>
                  <a:pt x="0" y="0"/>
                </a:moveTo>
                <a:lnTo>
                  <a:pt x="3919619" y="0"/>
                </a:lnTo>
                <a:lnTo>
                  <a:pt x="3919619" y="3805010"/>
                </a:lnTo>
                <a:lnTo>
                  <a:pt x="0" y="3805010"/>
                </a:lnTo>
                <a:lnTo>
                  <a:pt x="0" y="0"/>
                </a:lnTo>
                <a:close/>
              </a:path>
            </a:pathLst>
          </a:custGeom>
          <a:blipFill>
            <a:blip r:embed="rId2"/>
            <a:stretch>
              <a:fillRect l="0" t="0" r="0" b="0"/>
            </a:stretch>
          </a:blipFill>
        </p:spPr>
      </p:sp>
      <p:sp>
        <p:nvSpPr>
          <p:cNvPr name="Freeform 12" id="12"/>
          <p:cNvSpPr/>
          <p:nvPr/>
        </p:nvSpPr>
        <p:spPr>
          <a:xfrm flipH="false" flipV="false" rot="0">
            <a:off x="5141235" y="1238074"/>
            <a:ext cx="3424968" cy="3108818"/>
          </a:xfrm>
          <a:custGeom>
            <a:avLst/>
            <a:gdLst/>
            <a:ahLst/>
            <a:cxnLst/>
            <a:rect r="r" b="b" t="t" l="l"/>
            <a:pathLst>
              <a:path h="3108818" w="3424968">
                <a:moveTo>
                  <a:pt x="0" y="0"/>
                </a:moveTo>
                <a:lnTo>
                  <a:pt x="3424969" y="0"/>
                </a:lnTo>
                <a:lnTo>
                  <a:pt x="3424969" y="3108817"/>
                </a:lnTo>
                <a:lnTo>
                  <a:pt x="0" y="3108817"/>
                </a:lnTo>
                <a:lnTo>
                  <a:pt x="0" y="0"/>
                </a:lnTo>
                <a:close/>
              </a:path>
            </a:pathLst>
          </a:custGeom>
          <a:blipFill>
            <a:blip r:embed="rId3"/>
            <a:stretch>
              <a:fillRect l="0" t="0" r="0" b="0"/>
            </a:stretch>
          </a:blipFill>
        </p:spPr>
      </p:sp>
      <p:sp>
        <p:nvSpPr>
          <p:cNvPr name="Freeform 13" id="13"/>
          <p:cNvSpPr/>
          <p:nvPr/>
        </p:nvSpPr>
        <p:spPr>
          <a:xfrm flipH="false" flipV="false" rot="0">
            <a:off x="1045658" y="5143500"/>
            <a:ext cx="3902660" cy="3585562"/>
          </a:xfrm>
          <a:custGeom>
            <a:avLst/>
            <a:gdLst/>
            <a:ahLst/>
            <a:cxnLst/>
            <a:rect r="r" b="b" t="t" l="l"/>
            <a:pathLst>
              <a:path h="3585562" w="3902660">
                <a:moveTo>
                  <a:pt x="0" y="0"/>
                </a:moveTo>
                <a:lnTo>
                  <a:pt x="3902661" y="0"/>
                </a:lnTo>
                <a:lnTo>
                  <a:pt x="3902661" y="3585562"/>
                </a:lnTo>
                <a:lnTo>
                  <a:pt x="0" y="3585562"/>
                </a:lnTo>
                <a:lnTo>
                  <a:pt x="0" y="0"/>
                </a:lnTo>
                <a:close/>
              </a:path>
            </a:pathLst>
          </a:custGeom>
          <a:blipFill>
            <a:blip r:embed="rId4"/>
            <a:stretch>
              <a:fillRect l="-11774" t="0" r="-11774" b="0"/>
            </a:stretch>
          </a:blipFill>
        </p:spPr>
      </p:sp>
      <p:sp>
        <p:nvSpPr>
          <p:cNvPr name="Freeform 14" id="14"/>
          <p:cNvSpPr/>
          <p:nvPr/>
        </p:nvSpPr>
        <p:spPr>
          <a:xfrm flipH="false" flipV="false" rot="0">
            <a:off x="5141235" y="4619788"/>
            <a:ext cx="3800122" cy="4962094"/>
          </a:xfrm>
          <a:custGeom>
            <a:avLst/>
            <a:gdLst/>
            <a:ahLst/>
            <a:cxnLst/>
            <a:rect r="r" b="b" t="t" l="l"/>
            <a:pathLst>
              <a:path h="4962094" w="3800122">
                <a:moveTo>
                  <a:pt x="0" y="0"/>
                </a:moveTo>
                <a:lnTo>
                  <a:pt x="3800122" y="0"/>
                </a:lnTo>
                <a:lnTo>
                  <a:pt x="3800122" y="4962094"/>
                </a:lnTo>
                <a:lnTo>
                  <a:pt x="0" y="4962094"/>
                </a:lnTo>
                <a:lnTo>
                  <a:pt x="0" y="0"/>
                </a:lnTo>
                <a:close/>
              </a:path>
            </a:pathLst>
          </a:custGeom>
          <a:blipFill>
            <a:blip r:embed="rId5"/>
            <a:stretch>
              <a:fillRect l="0" t="0" r="0" b="0"/>
            </a:stretch>
          </a:blipFill>
        </p:spPr>
      </p:sp>
      <p:sp>
        <p:nvSpPr>
          <p:cNvPr name="TextBox 15" id="15"/>
          <p:cNvSpPr txBox="true"/>
          <p:nvPr/>
        </p:nvSpPr>
        <p:spPr>
          <a:xfrm rot="0">
            <a:off x="11285896" y="2660966"/>
            <a:ext cx="6410123" cy="3209925"/>
          </a:xfrm>
          <a:prstGeom prst="rect">
            <a:avLst/>
          </a:prstGeom>
        </p:spPr>
        <p:txBody>
          <a:bodyPr anchor="t" rtlCol="false" tIns="0" lIns="0" bIns="0" rIns="0">
            <a:spAutoFit/>
          </a:bodyPr>
          <a:lstStyle/>
          <a:p>
            <a:pPr algn="ctr" marL="0" indent="0" lvl="0">
              <a:lnSpc>
                <a:spcPts val="8400"/>
              </a:lnSpc>
            </a:pPr>
            <a:r>
              <a:rPr lang="en-US" b="true" sz="6000" spc="300">
                <a:solidFill>
                  <a:srgbClr val="000000"/>
                </a:solidFill>
                <a:latin typeface="Helios Extended Bold"/>
                <a:ea typeface="Helios Extended Bold"/>
                <a:cs typeface="Helios Extended Bold"/>
                <a:sym typeface="Helios Extended Bold"/>
              </a:rPr>
              <a:t>PROJECT OUTPUT (FEATURES)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40605" y="29532"/>
            <a:ext cx="13352049" cy="7634140"/>
            <a:chOff x="0" y="0"/>
            <a:chExt cx="710790" cy="406400"/>
          </a:xfrm>
        </p:grpSpPr>
        <p:sp>
          <p:nvSpPr>
            <p:cNvPr name="Freeform 3" id="3"/>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780210" y="78021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7259300" y="9333392"/>
            <a:ext cx="248490" cy="2484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1028700" y="1028700"/>
            <a:ext cx="8388732" cy="4424194"/>
          </a:xfrm>
          <a:custGeom>
            <a:avLst/>
            <a:gdLst/>
            <a:ahLst/>
            <a:cxnLst/>
            <a:rect r="r" b="b" t="t" l="l"/>
            <a:pathLst>
              <a:path h="4424194" w="8388732">
                <a:moveTo>
                  <a:pt x="0" y="0"/>
                </a:moveTo>
                <a:lnTo>
                  <a:pt x="8388732" y="0"/>
                </a:lnTo>
                <a:lnTo>
                  <a:pt x="8388732" y="4424194"/>
                </a:lnTo>
                <a:lnTo>
                  <a:pt x="0" y="4424194"/>
                </a:lnTo>
                <a:lnTo>
                  <a:pt x="0" y="0"/>
                </a:lnTo>
                <a:close/>
              </a:path>
            </a:pathLst>
          </a:custGeom>
          <a:blipFill>
            <a:blip r:embed="rId2"/>
            <a:stretch>
              <a:fillRect l="0" t="0" r="0" b="0"/>
            </a:stretch>
          </a:blipFill>
        </p:spPr>
      </p:sp>
      <p:sp>
        <p:nvSpPr>
          <p:cNvPr name="Freeform 12" id="12"/>
          <p:cNvSpPr/>
          <p:nvPr/>
        </p:nvSpPr>
        <p:spPr>
          <a:xfrm flipH="false" flipV="false" rot="0">
            <a:off x="1028700" y="5588156"/>
            <a:ext cx="8388732" cy="3993726"/>
          </a:xfrm>
          <a:custGeom>
            <a:avLst/>
            <a:gdLst/>
            <a:ahLst/>
            <a:cxnLst/>
            <a:rect r="r" b="b" t="t" l="l"/>
            <a:pathLst>
              <a:path h="3993726" w="8388732">
                <a:moveTo>
                  <a:pt x="0" y="0"/>
                </a:moveTo>
                <a:lnTo>
                  <a:pt x="8388732" y="0"/>
                </a:lnTo>
                <a:lnTo>
                  <a:pt x="8388732" y="3993726"/>
                </a:lnTo>
                <a:lnTo>
                  <a:pt x="0" y="3993726"/>
                </a:lnTo>
                <a:lnTo>
                  <a:pt x="0" y="0"/>
                </a:lnTo>
                <a:close/>
              </a:path>
            </a:pathLst>
          </a:custGeom>
          <a:blipFill>
            <a:blip r:embed="rId3"/>
            <a:stretch>
              <a:fillRect l="0" t="-7647" r="0" b="-21857"/>
            </a:stretch>
          </a:blipFill>
        </p:spPr>
      </p:sp>
      <p:sp>
        <p:nvSpPr>
          <p:cNvPr name="TextBox 13" id="13"/>
          <p:cNvSpPr txBox="true"/>
          <p:nvPr/>
        </p:nvSpPr>
        <p:spPr>
          <a:xfrm rot="0">
            <a:off x="11285896" y="2660966"/>
            <a:ext cx="6410123" cy="3209925"/>
          </a:xfrm>
          <a:prstGeom prst="rect">
            <a:avLst/>
          </a:prstGeom>
        </p:spPr>
        <p:txBody>
          <a:bodyPr anchor="t" rtlCol="false" tIns="0" lIns="0" bIns="0" rIns="0">
            <a:spAutoFit/>
          </a:bodyPr>
          <a:lstStyle/>
          <a:p>
            <a:pPr algn="ctr" marL="0" indent="0" lvl="0">
              <a:lnSpc>
                <a:spcPts val="8400"/>
              </a:lnSpc>
            </a:pPr>
            <a:r>
              <a:rPr lang="en-US" b="true" sz="6000" spc="300">
                <a:solidFill>
                  <a:srgbClr val="000000"/>
                </a:solidFill>
                <a:latin typeface="Helios Extended Bold"/>
                <a:ea typeface="Helios Extended Bold"/>
                <a:cs typeface="Helios Extended Bold"/>
                <a:sym typeface="Helios Extended Bold"/>
              </a:rPr>
              <a:t>PROJECT OUTPUT (FEATURES)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40605" y="29532"/>
            <a:ext cx="13352049" cy="7634140"/>
            <a:chOff x="0" y="0"/>
            <a:chExt cx="710790" cy="406400"/>
          </a:xfrm>
        </p:grpSpPr>
        <p:sp>
          <p:nvSpPr>
            <p:cNvPr name="Freeform 3" id="3"/>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780210" y="78021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7259300" y="9333392"/>
            <a:ext cx="248490" cy="2484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904455" y="1028700"/>
            <a:ext cx="7911604" cy="4382460"/>
          </a:xfrm>
          <a:custGeom>
            <a:avLst/>
            <a:gdLst/>
            <a:ahLst/>
            <a:cxnLst/>
            <a:rect r="r" b="b" t="t" l="l"/>
            <a:pathLst>
              <a:path h="4382460" w="7911604">
                <a:moveTo>
                  <a:pt x="0" y="0"/>
                </a:moveTo>
                <a:lnTo>
                  <a:pt x="7911604" y="0"/>
                </a:lnTo>
                <a:lnTo>
                  <a:pt x="7911604" y="4382460"/>
                </a:lnTo>
                <a:lnTo>
                  <a:pt x="0" y="4382460"/>
                </a:lnTo>
                <a:lnTo>
                  <a:pt x="0" y="0"/>
                </a:lnTo>
                <a:close/>
              </a:path>
            </a:pathLst>
          </a:custGeom>
          <a:blipFill>
            <a:blip r:embed="rId2"/>
            <a:stretch>
              <a:fillRect l="0" t="0" r="0" b="0"/>
            </a:stretch>
          </a:blipFill>
        </p:spPr>
      </p:sp>
      <p:sp>
        <p:nvSpPr>
          <p:cNvPr name="Freeform 12" id="12"/>
          <p:cNvSpPr/>
          <p:nvPr/>
        </p:nvSpPr>
        <p:spPr>
          <a:xfrm flipH="false" flipV="false" rot="0">
            <a:off x="1028700" y="5641161"/>
            <a:ext cx="7787359" cy="3692231"/>
          </a:xfrm>
          <a:custGeom>
            <a:avLst/>
            <a:gdLst/>
            <a:ahLst/>
            <a:cxnLst/>
            <a:rect r="r" b="b" t="t" l="l"/>
            <a:pathLst>
              <a:path h="3692231" w="7787359">
                <a:moveTo>
                  <a:pt x="0" y="0"/>
                </a:moveTo>
                <a:lnTo>
                  <a:pt x="7787359" y="0"/>
                </a:lnTo>
                <a:lnTo>
                  <a:pt x="7787359" y="3692231"/>
                </a:lnTo>
                <a:lnTo>
                  <a:pt x="0" y="3692231"/>
                </a:lnTo>
                <a:lnTo>
                  <a:pt x="0" y="0"/>
                </a:lnTo>
                <a:close/>
              </a:path>
            </a:pathLst>
          </a:custGeom>
          <a:blipFill>
            <a:blip r:embed="rId3"/>
            <a:stretch>
              <a:fillRect l="0" t="-2658" r="0" b="-2658"/>
            </a:stretch>
          </a:blipFill>
        </p:spPr>
      </p:sp>
      <p:sp>
        <p:nvSpPr>
          <p:cNvPr name="TextBox 13" id="13"/>
          <p:cNvSpPr txBox="true"/>
          <p:nvPr/>
        </p:nvSpPr>
        <p:spPr>
          <a:xfrm rot="0">
            <a:off x="11285896" y="2660966"/>
            <a:ext cx="6410123" cy="3209925"/>
          </a:xfrm>
          <a:prstGeom prst="rect">
            <a:avLst/>
          </a:prstGeom>
        </p:spPr>
        <p:txBody>
          <a:bodyPr anchor="t" rtlCol="false" tIns="0" lIns="0" bIns="0" rIns="0">
            <a:spAutoFit/>
          </a:bodyPr>
          <a:lstStyle/>
          <a:p>
            <a:pPr algn="ctr" marL="0" indent="0" lvl="0">
              <a:lnSpc>
                <a:spcPts val="8400"/>
              </a:lnSpc>
            </a:pPr>
            <a:r>
              <a:rPr lang="en-US" b="true" sz="6000" spc="300">
                <a:solidFill>
                  <a:srgbClr val="000000"/>
                </a:solidFill>
                <a:latin typeface="Helios Extended Bold"/>
                <a:ea typeface="Helios Extended Bold"/>
                <a:cs typeface="Helios Extended Bold"/>
                <a:sym typeface="Helios Extended Bold"/>
              </a:rPr>
              <a:t>PROJECT OUTPUT (FEATURES)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40605" y="29532"/>
            <a:ext cx="13352049" cy="7634140"/>
            <a:chOff x="0" y="0"/>
            <a:chExt cx="710790" cy="406400"/>
          </a:xfrm>
        </p:grpSpPr>
        <p:sp>
          <p:nvSpPr>
            <p:cNvPr name="Freeform 3" id="3"/>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780210" y="78021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7259300" y="9333392"/>
            <a:ext cx="248490" cy="2484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1028700" y="1080210"/>
            <a:ext cx="8463378" cy="4405297"/>
          </a:xfrm>
          <a:custGeom>
            <a:avLst/>
            <a:gdLst/>
            <a:ahLst/>
            <a:cxnLst/>
            <a:rect r="r" b="b" t="t" l="l"/>
            <a:pathLst>
              <a:path h="4405297" w="8463378">
                <a:moveTo>
                  <a:pt x="0" y="0"/>
                </a:moveTo>
                <a:lnTo>
                  <a:pt x="8463378" y="0"/>
                </a:lnTo>
                <a:lnTo>
                  <a:pt x="8463378" y="4405296"/>
                </a:lnTo>
                <a:lnTo>
                  <a:pt x="0" y="4405296"/>
                </a:lnTo>
                <a:lnTo>
                  <a:pt x="0" y="0"/>
                </a:lnTo>
                <a:close/>
              </a:path>
            </a:pathLst>
          </a:custGeom>
          <a:blipFill>
            <a:blip r:embed="rId2"/>
            <a:stretch>
              <a:fillRect l="0" t="0" r="0" b="0"/>
            </a:stretch>
          </a:blipFill>
        </p:spPr>
      </p:sp>
      <p:sp>
        <p:nvSpPr>
          <p:cNvPr name="Freeform 12" id="12"/>
          <p:cNvSpPr/>
          <p:nvPr/>
        </p:nvSpPr>
        <p:spPr>
          <a:xfrm flipH="false" flipV="false" rot="0">
            <a:off x="1028700" y="5485506"/>
            <a:ext cx="8463378" cy="4096375"/>
          </a:xfrm>
          <a:custGeom>
            <a:avLst/>
            <a:gdLst/>
            <a:ahLst/>
            <a:cxnLst/>
            <a:rect r="r" b="b" t="t" l="l"/>
            <a:pathLst>
              <a:path h="4096375" w="8463378">
                <a:moveTo>
                  <a:pt x="0" y="0"/>
                </a:moveTo>
                <a:lnTo>
                  <a:pt x="8463378" y="0"/>
                </a:lnTo>
                <a:lnTo>
                  <a:pt x="8463378" y="4096376"/>
                </a:lnTo>
                <a:lnTo>
                  <a:pt x="0" y="4096376"/>
                </a:lnTo>
                <a:lnTo>
                  <a:pt x="0" y="0"/>
                </a:lnTo>
                <a:close/>
              </a:path>
            </a:pathLst>
          </a:custGeom>
          <a:blipFill>
            <a:blip r:embed="rId3"/>
            <a:stretch>
              <a:fillRect l="0" t="-4513" r="0" b="-4513"/>
            </a:stretch>
          </a:blipFill>
        </p:spPr>
      </p:sp>
      <p:sp>
        <p:nvSpPr>
          <p:cNvPr name="TextBox 13" id="13"/>
          <p:cNvSpPr txBox="true"/>
          <p:nvPr/>
        </p:nvSpPr>
        <p:spPr>
          <a:xfrm rot="0">
            <a:off x="11285896" y="2660966"/>
            <a:ext cx="6410123" cy="3209925"/>
          </a:xfrm>
          <a:prstGeom prst="rect">
            <a:avLst/>
          </a:prstGeom>
        </p:spPr>
        <p:txBody>
          <a:bodyPr anchor="t" rtlCol="false" tIns="0" lIns="0" bIns="0" rIns="0">
            <a:spAutoFit/>
          </a:bodyPr>
          <a:lstStyle/>
          <a:p>
            <a:pPr algn="ctr" marL="0" indent="0" lvl="0">
              <a:lnSpc>
                <a:spcPts val="8400"/>
              </a:lnSpc>
            </a:pPr>
            <a:r>
              <a:rPr lang="en-US" b="true" sz="6000" spc="300">
                <a:solidFill>
                  <a:srgbClr val="000000"/>
                </a:solidFill>
                <a:latin typeface="Helios Extended Bold"/>
                <a:ea typeface="Helios Extended Bold"/>
                <a:cs typeface="Helios Extended Bold"/>
                <a:sym typeface="Helios Extended Bold"/>
              </a:rPr>
              <a:t>PROJECT OUTPUT (FEATURES)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288000" y="0"/>
            <a:ext cx="3247660" cy="2836648"/>
            <a:chOff x="0" y="0"/>
            <a:chExt cx="1369624" cy="1196290"/>
          </a:xfrm>
        </p:grpSpPr>
        <p:sp>
          <p:nvSpPr>
            <p:cNvPr name="Freeform 3" id="3"/>
            <p:cNvSpPr/>
            <p:nvPr/>
          </p:nvSpPr>
          <p:spPr>
            <a:xfrm flipH="false" flipV="false" rot="0">
              <a:off x="0" y="0"/>
              <a:ext cx="1369624" cy="1196290"/>
            </a:xfrm>
            <a:custGeom>
              <a:avLst/>
              <a:gdLst/>
              <a:ahLst/>
              <a:cxnLst/>
              <a:rect r="r" b="b" t="t" l="l"/>
              <a:pathLst>
                <a:path h="1196290" w="1369624">
                  <a:moveTo>
                    <a:pt x="0" y="0"/>
                  </a:moveTo>
                  <a:lnTo>
                    <a:pt x="1369624" y="0"/>
                  </a:lnTo>
                  <a:lnTo>
                    <a:pt x="1369624" y="1196290"/>
                  </a:lnTo>
                  <a:lnTo>
                    <a:pt x="0" y="1196290"/>
                  </a:lnTo>
                  <a:close/>
                </a:path>
              </a:pathLst>
            </a:custGeom>
            <a:blipFill>
              <a:blip r:embed="rId2"/>
              <a:stretch>
                <a:fillRect l="-27639" t="0" r="-27639" b="0"/>
              </a:stretch>
            </a:blipFill>
          </p:spPr>
        </p:sp>
      </p:grpSp>
      <p:grpSp>
        <p:nvGrpSpPr>
          <p:cNvPr name="Group 4" id="4"/>
          <p:cNvGrpSpPr/>
          <p:nvPr/>
        </p:nvGrpSpPr>
        <p:grpSpPr>
          <a:xfrm rot="0">
            <a:off x="6349691" y="7450352"/>
            <a:ext cx="3247660" cy="2836648"/>
            <a:chOff x="0" y="0"/>
            <a:chExt cx="1369624" cy="1196290"/>
          </a:xfrm>
        </p:grpSpPr>
        <p:sp>
          <p:nvSpPr>
            <p:cNvPr name="Freeform 5" id="5"/>
            <p:cNvSpPr/>
            <p:nvPr/>
          </p:nvSpPr>
          <p:spPr>
            <a:xfrm flipH="false" flipV="false" rot="0">
              <a:off x="0" y="0"/>
              <a:ext cx="1369624" cy="1196290"/>
            </a:xfrm>
            <a:custGeom>
              <a:avLst/>
              <a:gdLst/>
              <a:ahLst/>
              <a:cxnLst/>
              <a:rect r="r" b="b" t="t" l="l"/>
              <a:pathLst>
                <a:path h="1196290" w="1369624">
                  <a:moveTo>
                    <a:pt x="0" y="0"/>
                  </a:moveTo>
                  <a:lnTo>
                    <a:pt x="1369624" y="0"/>
                  </a:lnTo>
                  <a:lnTo>
                    <a:pt x="1369624" y="1196290"/>
                  </a:lnTo>
                  <a:lnTo>
                    <a:pt x="0" y="1196290"/>
                  </a:lnTo>
                  <a:close/>
                </a:path>
              </a:pathLst>
            </a:custGeom>
            <a:blipFill>
              <a:blip r:embed="rId3"/>
              <a:stretch>
                <a:fillRect l="-33583" t="0" r="-33583" b="0"/>
              </a:stretch>
            </a:blipFill>
          </p:spPr>
        </p:sp>
      </p:grpSp>
      <p:grpSp>
        <p:nvGrpSpPr>
          <p:cNvPr name="Group 6" id="6"/>
          <p:cNvGrpSpPr/>
          <p:nvPr/>
        </p:nvGrpSpPr>
        <p:grpSpPr>
          <a:xfrm rot="0">
            <a:off x="15040340" y="0"/>
            <a:ext cx="3247660" cy="2836648"/>
            <a:chOff x="0" y="0"/>
            <a:chExt cx="1369624" cy="1196290"/>
          </a:xfrm>
        </p:grpSpPr>
        <p:sp>
          <p:nvSpPr>
            <p:cNvPr name="Freeform 7" id="7"/>
            <p:cNvSpPr/>
            <p:nvPr/>
          </p:nvSpPr>
          <p:spPr>
            <a:xfrm flipH="false" flipV="false" rot="0">
              <a:off x="0" y="0"/>
              <a:ext cx="1369624" cy="1196290"/>
            </a:xfrm>
            <a:custGeom>
              <a:avLst/>
              <a:gdLst/>
              <a:ahLst/>
              <a:cxnLst/>
              <a:rect r="r" b="b" t="t" l="l"/>
              <a:pathLst>
                <a:path h="1196290" w="1369624">
                  <a:moveTo>
                    <a:pt x="0" y="0"/>
                  </a:moveTo>
                  <a:lnTo>
                    <a:pt x="1369624" y="0"/>
                  </a:lnTo>
                  <a:lnTo>
                    <a:pt x="1369624" y="1196290"/>
                  </a:lnTo>
                  <a:lnTo>
                    <a:pt x="0" y="1196290"/>
                  </a:lnTo>
                  <a:close/>
                </a:path>
              </a:pathLst>
            </a:custGeom>
            <a:blipFill>
              <a:blip r:embed="rId4"/>
              <a:stretch>
                <a:fillRect l="-14302" t="0" r="-14302" b="0"/>
              </a:stretch>
            </a:blipFill>
          </p:spPr>
        </p:sp>
      </p:grpSp>
      <p:grpSp>
        <p:nvGrpSpPr>
          <p:cNvPr name="Group 8" id="8"/>
          <p:cNvGrpSpPr/>
          <p:nvPr/>
        </p:nvGrpSpPr>
        <p:grpSpPr>
          <a:xfrm rot="0">
            <a:off x="3102032" y="7450352"/>
            <a:ext cx="3247660" cy="2836648"/>
            <a:chOff x="0" y="0"/>
            <a:chExt cx="1369624" cy="1196290"/>
          </a:xfrm>
        </p:grpSpPr>
        <p:sp>
          <p:nvSpPr>
            <p:cNvPr name="Freeform 9" id="9"/>
            <p:cNvSpPr/>
            <p:nvPr/>
          </p:nvSpPr>
          <p:spPr>
            <a:xfrm flipH="false" flipV="false" rot="0">
              <a:off x="0" y="0"/>
              <a:ext cx="1369624" cy="1196290"/>
            </a:xfrm>
            <a:custGeom>
              <a:avLst/>
              <a:gdLst/>
              <a:ahLst/>
              <a:cxnLst/>
              <a:rect r="r" b="b" t="t" l="l"/>
              <a:pathLst>
                <a:path h="1196290" w="1369624">
                  <a:moveTo>
                    <a:pt x="0" y="0"/>
                  </a:moveTo>
                  <a:lnTo>
                    <a:pt x="1369624" y="0"/>
                  </a:lnTo>
                  <a:lnTo>
                    <a:pt x="1369624" y="1196290"/>
                  </a:lnTo>
                  <a:lnTo>
                    <a:pt x="0" y="1196290"/>
                  </a:lnTo>
                  <a:close/>
                </a:path>
              </a:pathLst>
            </a:custGeom>
            <a:blipFill>
              <a:blip r:embed="rId5"/>
              <a:stretch>
                <a:fillRect l="-15508" t="0" r="-15508" b="0"/>
              </a:stretch>
            </a:blipFill>
          </p:spPr>
        </p:sp>
      </p:grpSp>
      <p:grpSp>
        <p:nvGrpSpPr>
          <p:cNvPr name="Group 10" id="10"/>
          <p:cNvGrpSpPr/>
          <p:nvPr/>
        </p:nvGrpSpPr>
        <p:grpSpPr>
          <a:xfrm rot="0">
            <a:off x="11792681" y="0"/>
            <a:ext cx="3247660" cy="2836648"/>
            <a:chOff x="0" y="0"/>
            <a:chExt cx="1369624" cy="1196290"/>
          </a:xfrm>
        </p:grpSpPr>
        <p:sp>
          <p:nvSpPr>
            <p:cNvPr name="Freeform 11" id="11"/>
            <p:cNvSpPr/>
            <p:nvPr/>
          </p:nvSpPr>
          <p:spPr>
            <a:xfrm flipH="false" flipV="false" rot="0">
              <a:off x="0" y="0"/>
              <a:ext cx="1369624" cy="1196290"/>
            </a:xfrm>
            <a:custGeom>
              <a:avLst/>
              <a:gdLst/>
              <a:ahLst/>
              <a:cxnLst/>
              <a:rect r="r" b="b" t="t" l="l"/>
              <a:pathLst>
                <a:path h="1196290" w="1369624">
                  <a:moveTo>
                    <a:pt x="0" y="0"/>
                  </a:moveTo>
                  <a:lnTo>
                    <a:pt x="1369624" y="0"/>
                  </a:lnTo>
                  <a:lnTo>
                    <a:pt x="1369624" y="1196290"/>
                  </a:lnTo>
                  <a:lnTo>
                    <a:pt x="0" y="1196290"/>
                  </a:lnTo>
                  <a:close/>
                </a:path>
              </a:pathLst>
            </a:custGeom>
            <a:blipFill>
              <a:blip r:embed="rId6"/>
              <a:stretch>
                <a:fillRect l="-15508" t="0" r="-15508" b="0"/>
              </a:stretch>
            </a:blipFill>
          </p:spPr>
        </p:sp>
      </p:grpSp>
      <p:grpSp>
        <p:nvGrpSpPr>
          <p:cNvPr name="Group 12" id="12"/>
          <p:cNvGrpSpPr/>
          <p:nvPr/>
        </p:nvGrpSpPr>
        <p:grpSpPr>
          <a:xfrm rot="0">
            <a:off x="-145628" y="7450352"/>
            <a:ext cx="3247660" cy="2836648"/>
            <a:chOff x="0" y="0"/>
            <a:chExt cx="1369624" cy="1196290"/>
          </a:xfrm>
        </p:grpSpPr>
        <p:sp>
          <p:nvSpPr>
            <p:cNvPr name="Freeform 13" id="13"/>
            <p:cNvSpPr/>
            <p:nvPr/>
          </p:nvSpPr>
          <p:spPr>
            <a:xfrm flipH="false" flipV="false" rot="0">
              <a:off x="0" y="0"/>
              <a:ext cx="1369624" cy="1196290"/>
            </a:xfrm>
            <a:custGeom>
              <a:avLst/>
              <a:gdLst/>
              <a:ahLst/>
              <a:cxnLst/>
              <a:rect r="r" b="b" t="t" l="l"/>
              <a:pathLst>
                <a:path h="1196290" w="1369624">
                  <a:moveTo>
                    <a:pt x="0" y="0"/>
                  </a:moveTo>
                  <a:lnTo>
                    <a:pt x="1369624" y="0"/>
                  </a:lnTo>
                  <a:lnTo>
                    <a:pt x="1369624" y="1196290"/>
                  </a:lnTo>
                  <a:lnTo>
                    <a:pt x="0" y="1196290"/>
                  </a:lnTo>
                  <a:close/>
                </a:path>
              </a:pathLst>
            </a:custGeom>
            <a:blipFill>
              <a:blip r:embed="rId7"/>
              <a:stretch>
                <a:fillRect l="-15144" t="0" r="-15144" b="0"/>
              </a:stretch>
            </a:blipFill>
          </p:spPr>
        </p:sp>
      </p:grpSp>
      <p:grpSp>
        <p:nvGrpSpPr>
          <p:cNvPr name="Group 14" id="14"/>
          <p:cNvGrpSpPr/>
          <p:nvPr/>
        </p:nvGrpSpPr>
        <p:grpSpPr>
          <a:xfrm rot="0">
            <a:off x="780210" y="780210"/>
            <a:ext cx="248490" cy="2484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6" id="16"/>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1028700" y="1155112"/>
            <a:ext cx="8834775" cy="1076325"/>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CONCLUSION</a:t>
            </a:r>
          </a:p>
        </p:txBody>
      </p:sp>
      <p:sp>
        <p:nvSpPr>
          <p:cNvPr name="TextBox 18" id="18"/>
          <p:cNvSpPr txBox="true"/>
          <p:nvPr/>
        </p:nvSpPr>
        <p:spPr>
          <a:xfrm rot="0">
            <a:off x="1028700" y="2575559"/>
            <a:ext cx="8834775" cy="2148841"/>
          </a:xfrm>
          <a:prstGeom prst="rect">
            <a:avLst/>
          </a:prstGeom>
        </p:spPr>
        <p:txBody>
          <a:bodyPr anchor="t" rtlCol="false" tIns="0" lIns="0" bIns="0" rIns="0">
            <a:spAutoFit/>
          </a:bodyPr>
          <a:lstStyle/>
          <a:p>
            <a:pPr algn="just" marL="0" indent="0" lvl="0">
              <a:lnSpc>
                <a:spcPts val="4319"/>
              </a:lnSpc>
            </a:pPr>
            <a:r>
              <a:rPr lang="en-US" sz="2699" spc="269">
                <a:solidFill>
                  <a:srgbClr val="000000"/>
                </a:solidFill>
                <a:latin typeface="Lato"/>
                <a:ea typeface="Lato"/>
                <a:cs typeface="Lato"/>
                <a:sym typeface="Lato"/>
              </a:rPr>
              <a:t>SmartGrocery provides a simple, efficient platform for online grocery shopping, improving user convenience, admin control, and delivery handling.</a:t>
            </a:r>
          </a:p>
        </p:txBody>
      </p:sp>
      <p:sp>
        <p:nvSpPr>
          <p:cNvPr name="TextBox 19" id="19"/>
          <p:cNvSpPr txBox="true"/>
          <p:nvPr/>
        </p:nvSpPr>
        <p:spPr>
          <a:xfrm rot="0">
            <a:off x="10150074" y="5586412"/>
            <a:ext cx="7109226" cy="2566985"/>
          </a:xfrm>
          <a:prstGeom prst="rect">
            <a:avLst/>
          </a:prstGeom>
        </p:spPr>
        <p:txBody>
          <a:bodyPr anchor="t" rtlCol="false" tIns="0" lIns="0" bIns="0" rIns="0">
            <a:spAutoFit/>
          </a:bodyPr>
          <a:lstStyle/>
          <a:p>
            <a:pPr algn="l">
              <a:lnSpc>
                <a:spcPts val="6759"/>
              </a:lnSpc>
            </a:pPr>
            <a:r>
              <a:rPr lang="en-US" b="true" sz="4828" spc="241">
                <a:solidFill>
                  <a:srgbClr val="000000"/>
                </a:solidFill>
                <a:latin typeface="Helios Extended Bold"/>
                <a:ea typeface="Helios Extended Bold"/>
                <a:cs typeface="Helios Extended Bold"/>
                <a:sym typeface="Helios Extended Bold"/>
              </a:rPr>
              <a:t>FUTURE SCOPE</a:t>
            </a:r>
          </a:p>
          <a:p>
            <a:pPr algn="l">
              <a:lnSpc>
                <a:spcPts val="6759"/>
              </a:lnSpc>
            </a:pPr>
          </a:p>
          <a:p>
            <a:pPr algn="l" marL="0" indent="0" lvl="0">
              <a:lnSpc>
                <a:spcPts val="6759"/>
              </a:lnSpc>
            </a:pPr>
          </a:p>
        </p:txBody>
      </p:sp>
      <p:sp>
        <p:nvSpPr>
          <p:cNvPr name="TextBox 20" id="20"/>
          <p:cNvSpPr txBox="true"/>
          <p:nvPr/>
        </p:nvSpPr>
        <p:spPr>
          <a:xfrm rot="0">
            <a:off x="9863475" y="6750364"/>
            <a:ext cx="8834775" cy="2691766"/>
          </a:xfrm>
          <a:prstGeom prst="rect">
            <a:avLst/>
          </a:prstGeom>
        </p:spPr>
        <p:txBody>
          <a:bodyPr anchor="t" rtlCol="false" tIns="0" lIns="0" bIns="0" rIns="0">
            <a:spAutoFit/>
          </a:bodyPr>
          <a:lstStyle/>
          <a:p>
            <a:pPr algn="just" marL="582927" indent="-291463" lvl="1">
              <a:lnSpc>
                <a:spcPts val="4319"/>
              </a:lnSpc>
              <a:buFont typeface="Arial"/>
              <a:buChar char="•"/>
            </a:pPr>
            <a:r>
              <a:rPr lang="en-US" sz="2699" spc="269">
                <a:solidFill>
                  <a:srgbClr val="000000"/>
                </a:solidFill>
                <a:latin typeface="Lato"/>
                <a:ea typeface="Lato"/>
                <a:cs typeface="Lato"/>
                <a:sym typeface="Lato"/>
              </a:rPr>
              <a:t>Add mobile app support</a:t>
            </a:r>
          </a:p>
          <a:p>
            <a:pPr algn="just" marL="582927" indent="-291463" lvl="1">
              <a:lnSpc>
                <a:spcPts val="4319"/>
              </a:lnSpc>
              <a:buFont typeface="Arial"/>
              <a:buChar char="•"/>
            </a:pPr>
            <a:r>
              <a:rPr lang="en-US" sz="2699" spc="269">
                <a:solidFill>
                  <a:srgbClr val="000000"/>
                </a:solidFill>
                <a:latin typeface="Lato"/>
                <a:ea typeface="Lato"/>
                <a:cs typeface="Lato"/>
                <a:sym typeface="Lato"/>
              </a:rPr>
              <a:t>Expand to multiple stores</a:t>
            </a:r>
          </a:p>
          <a:p>
            <a:pPr algn="just" marL="582927" indent="-291463" lvl="1">
              <a:lnSpc>
                <a:spcPts val="4319"/>
              </a:lnSpc>
              <a:buFont typeface="Arial"/>
              <a:buChar char="•"/>
            </a:pPr>
            <a:r>
              <a:rPr lang="en-US" sz="2699" spc="269">
                <a:solidFill>
                  <a:srgbClr val="000000"/>
                </a:solidFill>
                <a:latin typeface="Lato"/>
                <a:ea typeface="Lato"/>
                <a:cs typeface="Lato"/>
                <a:sym typeface="Lato"/>
              </a:rPr>
              <a:t>Integrate real-time delivery tracking</a:t>
            </a:r>
          </a:p>
          <a:p>
            <a:pPr algn="just" marL="582927" indent="-291463" lvl="1">
              <a:lnSpc>
                <a:spcPts val="4319"/>
              </a:lnSpc>
              <a:buFont typeface="Arial"/>
              <a:buChar char="•"/>
            </a:pPr>
            <a:r>
              <a:rPr lang="en-US" sz="2699" spc="269">
                <a:solidFill>
                  <a:srgbClr val="000000"/>
                </a:solidFill>
                <a:latin typeface="Lato"/>
                <a:ea typeface="Lato"/>
                <a:cs typeface="Lato"/>
                <a:sym typeface="Lato"/>
              </a:rPr>
              <a:t>Use AI for product suggestions</a:t>
            </a:r>
          </a:p>
          <a:p>
            <a:pPr algn="just" marL="0" indent="0" lvl="0">
              <a:lnSpc>
                <a:spcPts val="431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44078" y="1326430"/>
            <a:ext cx="21203378" cy="7634140"/>
            <a:chOff x="0" y="0"/>
            <a:chExt cx="1128752" cy="406400"/>
          </a:xfrm>
        </p:grpSpPr>
        <p:sp>
          <p:nvSpPr>
            <p:cNvPr name="Freeform 3" id="3"/>
            <p:cNvSpPr/>
            <p:nvPr/>
          </p:nvSpPr>
          <p:spPr>
            <a:xfrm flipH="false" flipV="false" rot="0">
              <a:off x="0" y="0"/>
              <a:ext cx="1128752" cy="406400"/>
            </a:xfrm>
            <a:custGeom>
              <a:avLst/>
              <a:gdLst/>
              <a:ahLst/>
              <a:cxnLst/>
              <a:rect r="r" b="b" t="t" l="l"/>
              <a:pathLst>
                <a:path h="406400" w="1128752">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1128752" cy="454025"/>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471737" y="2497131"/>
            <a:ext cx="12371749" cy="5054613"/>
          </a:xfrm>
          <a:prstGeom prst="rect">
            <a:avLst/>
          </a:prstGeom>
        </p:spPr>
        <p:txBody>
          <a:bodyPr anchor="t" rtlCol="false" tIns="0" lIns="0" bIns="0" rIns="0">
            <a:spAutoFit/>
          </a:bodyPr>
          <a:lstStyle/>
          <a:p>
            <a:pPr algn="ctr">
              <a:lnSpc>
                <a:spcPts val="13299"/>
              </a:lnSpc>
            </a:pPr>
            <a:r>
              <a:rPr lang="en-US" b="true" sz="9499" spc="474">
                <a:solidFill>
                  <a:srgbClr val="000000"/>
                </a:solidFill>
                <a:latin typeface="Helios Extended Bold"/>
                <a:ea typeface="Helios Extended Bold"/>
                <a:cs typeface="Helios Extended Bold"/>
                <a:sym typeface="Helios Extended Bold"/>
              </a:rPr>
              <a:t>QUESTION </a:t>
            </a:r>
          </a:p>
          <a:p>
            <a:pPr algn="ctr">
              <a:lnSpc>
                <a:spcPts val="13299"/>
              </a:lnSpc>
            </a:pPr>
            <a:r>
              <a:rPr lang="en-US" b="true" sz="9499" spc="474">
                <a:solidFill>
                  <a:srgbClr val="000000"/>
                </a:solidFill>
                <a:latin typeface="Helios Extended Bold"/>
                <a:ea typeface="Helios Extended Bold"/>
                <a:cs typeface="Helios Extended Bold"/>
                <a:sym typeface="Helios Extended Bold"/>
              </a:rPr>
              <a:t>&amp;</a:t>
            </a:r>
          </a:p>
          <a:p>
            <a:pPr algn="ctr" marL="0" indent="0" lvl="0">
              <a:lnSpc>
                <a:spcPts val="13299"/>
              </a:lnSpc>
            </a:pPr>
            <a:r>
              <a:rPr lang="en-US" b="true" sz="9499" spc="474">
                <a:solidFill>
                  <a:srgbClr val="000000"/>
                </a:solidFill>
                <a:latin typeface="Helios Extended Bold"/>
                <a:ea typeface="Helios Extended Bold"/>
                <a:cs typeface="Helios Extended Bold"/>
                <a:sym typeface="Helios Extended Bold"/>
              </a:rPr>
              <a:t> ANSWER</a:t>
            </a:r>
          </a:p>
        </p:txBody>
      </p:sp>
      <p:grpSp>
        <p:nvGrpSpPr>
          <p:cNvPr name="Group 6" id="6"/>
          <p:cNvGrpSpPr/>
          <p:nvPr/>
        </p:nvGrpSpPr>
        <p:grpSpPr>
          <a:xfrm rot="0">
            <a:off x="1028700" y="9009810"/>
            <a:ext cx="248490" cy="2484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7010810" y="1028700"/>
            <a:ext cx="248490" cy="2484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0">
            <a:off x="11478398" y="2735256"/>
            <a:ext cx="2634625" cy="4514155"/>
          </a:xfrm>
          <a:custGeom>
            <a:avLst/>
            <a:gdLst/>
            <a:ahLst/>
            <a:cxnLst/>
            <a:rect r="r" b="b" t="t" l="l"/>
            <a:pathLst>
              <a:path h="4514155" w="2634625">
                <a:moveTo>
                  <a:pt x="0" y="0"/>
                </a:moveTo>
                <a:lnTo>
                  <a:pt x="2634626" y="0"/>
                </a:lnTo>
                <a:lnTo>
                  <a:pt x="2634626" y="4514156"/>
                </a:lnTo>
                <a:lnTo>
                  <a:pt x="0" y="4514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33462" y="0"/>
            <a:ext cx="0" cy="3768928"/>
          </a:xfrm>
          <a:prstGeom prst="line">
            <a:avLst/>
          </a:prstGeom>
          <a:ln cap="flat" w="57150">
            <a:solidFill>
              <a:srgbClr val="4E6E81"/>
            </a:solidFill>
            <a:prstDash val="sysDash"/>
            <a:headEnd type="none" len="sm" w="sm"/>
            <a:tailEnd type="none" len="sm" w="sm"/>
          </a:ln>
        </p:spPr>
      </p:sp>
      <p:grpSp>
        <p:nvGrpSpPr>
          <p:cNvPr name="Group 3" id="3"/>
          <p:cNvGrpSpPr/>
          <p:nvPr/>
        </p:nvGrpSpPr>
        <p:grpSpPr>
          <a:xfrm rot="0">
            <a:off x="8001007" y="0"/>
            <a:ext cx="10286993" cy="10287000"/>
            <a:chOff x="0" y="0"/>
            <a:chExt cx="2709331" cy="2709333"/>
          </a:xfrm>
        </p:grpSpPr>
        <p:sp>
          <p:nvSpPr>
            <p:cNvPr name="Freeform 4" id="4"/>
            <p:cNvSpPr/>
            <p:nvPr/>
          </p:nvSpPr>
          <p:spPr>
            <a:xfrm flipH="false" flipV="false" rot="0">
              <a:off x="0" y="0"/>
              <a:ext cx="2709331" cy="2709333"/>
            </a:xfrm>
            <a:custGeom>
              <a:avLst/>
              <a:gdLst/>
              <a:ahLst/>
              <a:cxnLst/>
              <a:rect r="r" b="b" t="t" l="l"/>
              <a:pathLst>
                <a:path h="2709333" w="2709331">
                  <a:moveTo>
                    <a:pt x="0" y="0"/>
                  </a:moveTo>
                  <a:lnTo>
                    <a:pt x="2709331" y="0"/>
                  </a:lnTo>
                  <a:lnTo>
                    <a:pt x="2709331" y="2709333"/>
                  </a:lnTo>
                  <a:lnTo>
                    <a:pt x="0" y="2709333"/>
                  </a:lnTo>
                  <a:close/>
                </a:path>
              </a:pathLst>
            </a:custGeom>
            <a:solidFill>
              <a:srgbClr val="F2F1F1">
                <a:alpha val="80000"/>
              </a:srgbClr>
            </a:solidFill>
          </p:spPr>
        </p:sp>
        <p:sp>
          <p:nvSpPr>
            <p:cNvPr name="TextBox 5" id="5"/>
            <p:cNvSpPr txBox="true"/>
            <p:nvPr/>
          </p:nvSpPr>
          <p:spPr>
            <a:xfrm>
              <a:off x="0" y="-47625"/>
              <a:ext cx="2709331" cy="275695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004888" y="3964677"/>
            <a:ext cx="6996120" cy="1076251"/>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HELLO!</a:t>
            </a:r>
          </a:p>
        </p:txBody>
      </p:sp>
      <p:grpSp>
        <p:nvGrpSpPr>
          <p:cNvPr name="Group 7" id="7"/>
          <p:cNvGrpSpPr/>
          <p:nvPr/>
        </p:nvGrpSpPr>
        <p:grpSpPr>
          <a:xfrm rot="0">
            <a:off x="17010810" y="1028700"/>
            <a:ext cx="248490" cy="2484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9823056" y="4234812"/>
            <a:ext cx="8693050" cy="908688"/>
          </a:xfrm>
          <a:prstGeom prst="rect">
            <a:avLst/>
          </a:prstGeom>
        </p:spPr>
        <p:txBody>
          <a:bodyPr anchor="t" rtlCol="false" tIns="0" lIns="0" bIns="0" rIns="0">
            <a:spAutoFit/>
          </a:bodyPr>
          <a:lstStyle/>
          <a:p>
            <a:pPr algn="l" marL="0" indent="0" lvl="0">
              <a:lnSpc>
                <a:spcPts val="7679"/>
              </a:lnSpc>
            </a:pPr>
            <a:r>
              <a:rPr lang="en-US" b="true" sz="4799" spc="479">
                <a:solidFill>
                  <a:srgbClr val="000000"/>
                </a:solidFill>
                <a:latin typeface="Lato Bold"/>
                <a:ea typeface="Lato Bold"/>
                <a:cs typeface="Lato Bold"/>
                <a:sym typeface="Lato Bold"/>
              </a:rPr>
              <a:t>Presented by:</a:t>
            </a:r>
          </a:p>
        </p:txBody>
      </p:sp>
      <p:sp>
        <p:nvSpPr>
          <p:cNvPr name="TextBox 11" id="11"/>
          <p:cNvSpPr txBox="true"/>
          <p:nvPr/>
        </p:nvSpPr>
        <p:spPr>
          <a:xfrm rot="0">
            <a:off x="9823056" y="5472748"/>
            <a:ext cx="6851928" cy="17805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EMAZ ALI KHAN (65566)</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ABDUL RAFAY ZAHID (65540)</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SUMAIKA ASIF (65651)</a:t>
            </a:r>
          </a:p>
        </p:txBody>
      </p:sp>
      <p:sp>
        <p:nvSpPr>
          <p:cNvPr name="TextBox 12" id="12"/>
          <p:cNvSpPr txBox="true"/>
          <p:nvPr/>
        </p:nvSpPr>
        <p:spPr>
          <a:xfrm rot="0">
            <a:off x="9823056" y="7297099"/>
            <a:ext cx="8693050" cy="908688"/>
          </a:xfrm>
          <a:prstGeom prst="rect">
            <a:avLst/>
          </a:prstGeom>
        </p:spPr>
        <p:txBody>
          <a:bodyPr anchor="t" rtlCol="false" tIns="0" lIns="0" bIns="0" rIns="0">
            <a:spAutoFit/>
          </a:bodyPr>
          <a:lstStyle/>
          <a:p>
            <a:pPr algn="l" marL="0" indent="0" lvl="0">
              <a:lnSpc>
                <a:spcPts val="7679"/>
              </a:lnSpc>
            </a:pPr>
            <a:r>
              <a:rPr lang="en-US" b="true" sz="4799" spc="479">
                <a:solidFill>
                  <a:srgbClr val="000000"/>
                </a:solidFill>
                <a:latin typeface="Lato Bold"/>
                <a:ea typeface="Lato Bold"/>
                <a:cs typeface="Lato Bold"/>
                <a:sym typeface="Lato Bold"/>
              </a:rPr>
              <a:t>Presented To:</a:t>
            </a:r>
          </a:p>
        </p:txBody>
      </p:sp>
      <p:sp>
        <p:nvSpPr>
          <p:cNvPr name="TextBox 13" id="13"/>
          <p:cNvSpPr txBox="true"/>
          <p:nvPr/>
        </p:nvSpPr>
        <p:spPr>
          <a:xfrm rot="0">
            <a:off x="9823056" y="8367713"/>
            <a:ext cx="5601966" cy="58039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ea typeface="Canva Sans"/>
                <a:cs typeface="Canva Sans"/>
                <a:sym typeface="Canva Sans"/>
              </a:rPr>
              <a:t>PROF. MAQSOOD RAZI</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82226" y="945354"/>
            <a:ext cx="14523548" cy="1076251"/>
          </a:xfrm>
          <a:prstGeom prst="rect">
            <a:avLst/>
          </a:prstGeom>
        </p:spPr>
        <p:txBody>
          <a:bodyPr anchor="t" rtlCol="false" tIns="0" lIns="0" bIns="0" rIns="0">
            <a:spAutoFit/>
          </a:bodyPr>
          <a:lstStyle/>
          <a:p>
            <a:pPr algn="ctr" marL="0" indent="0" lvl="0">
              <a:lnSpc>
                <a:spcPts val="8400"/>
              </a:lnSpc>
            </a:pPr>
            <a:r>
              <a:rPr lang="en-US" b="true" sz="6000" spc="300">
                <a:solidFill>
                  <a:srgbClr val="000000"/>
                </a:solidFill>
                <a:latin typeface="Helios Extended Bold"/>
                <a:ea typeface="Helios Extended Bold"/>
                <a:cs typeface="Helios Extended Bold"/>
                <a:sym typeface="Helios Extended Bold"/>
              </a:rPr>
              <a:t>AGENDA OVERVIEW</a:t>
            </a:r>
          </a:p>
        </p:txBody>
      </p:sp>
      <p:sp>
        <p:nvSpPr>
          <p:cNvPr name="TextBox 3" id="3"/>
          <p:cNvSpPr txBox="true"/>
          <p:nvPr/>
        </p:nvSpPr>
        <p:spPr>
          <a:xfrm rot="0">
            <a:off x="1882226" y="2129873"/>
            <a:ext cx="4775418" cy="1076251"/>
          </a:xfrm>
          <a:prstGeom prst="rect">
            <a:avLst/>
          </a:prstGeom>
        </p:spPr>
        <p:txBody>
          <a:bodyPr anchor="t" rtlCol="false" tIns="0" lIns="0" bIns="0" rIns="0">
            <a:spAutoFit/>
          </a:bodyPr>
          <a:lstStyle/>
          <a:p>
            <a:pPr algn="l" marL="0" indent="0" lvl="0">
              <a:lnSpc>
                <a:spcPts val="8400"/>
              </a:lnSpc>
            </a:pPr>
            <a:r>
              <a:rPr lang="en-US" b="true" sz="6000" spc="300">
                <a:solidFill>
                  <a:srgbClr val="A79E9C"/>
                </a:solidFill>
                <a:latin typeface="Helios Extended Bold"/>
                <a:ea typeface="Helios Extended Bold"/>
                <a:cs typeface="Helios Extended Bold"/>
                <a:sym typeface="Helios Extended Bold"/>
              </a:rPr>
              <a:t>01</a:t>
            </a:r>
          </a:p>
        </p:txBody>
      </p:sp>
      <p:sp>
        <p:nvSpPr>
          <p:cNvPr name="TextBox 4" id="4"/>
          <p:cNvSpPr txBox="true"/>
          <p:nvPr/>
        </p:nvSpPr>
        <p:spPr>
          <a:xfrm rot="0">
            <a:off x="11630356" y="2129873"/>
            <a:ext cx="4775418" cy="1076251"/>
          </a:xfrm>
          <a:prstGeom prst="rect">
            <a:avLst/>
          </a:prstGeom>
        </p:spPr>
        <p:txBody>
          <a:bodyPr anchor="t" rtlCol="false" tIns="0" lIns="0" bIns="0" rIns="0">
            <a:spAutoFit/>
          </a:bodyPr>
          <a:lstStyle/>
          <a:p>
            <a:pPr algn="l" marL="0" indent="0" lvl="0">
              <a:lnSpc>
                <a:spcPts val="8400"/>
              </a:lnSpc>
            </a:pPr>
            <a:r>
              <a:rPr lang="en-US" b="true" sz="6000" spc="300">
                <a:solidFill>
                  <a:srgbClr val="A79E9C"/>
                </a:solidFill>
                <a:latin typeface="Helios Extended Bold"/>
                <a:ea typeface="Helios Extended Bold"/>
                <a:cs typeface="Helios Extended Bold"/>
                <a:sym typeface="Helios Extended Bold"/>
              </a:rPr>
              <a:t>05</a:t>
            </a:r>
          </a:p>
        </p:txBody>
      </p:sp>
      <p:sp>
        <p:nvSpPr>
          <p:cNvPr name="TextBox 5" id="5"/>
          <p:cNvSpPr txBox="true"/>
          <p:nvPr/>
        </p:nvSpPr>
        <p:spPr>
          <a:xfrm rot="0">
            <a:off x="1882226" y="3966162"/>
            <a:ext cx="4775418" cy="1076251"/>
          </a:xfrm>
          <a:prstGeom prst="rect">
            <a:avLst/>
          </a:prstGeom>
        </p:spPr>
        <p:txBody>
          <a:bodyPr anchor="t" rtlCol="false" tIns="0" lIns="0" bIns="0" rIns="0">
            <a:spAutoFit/>
          </a:bodyPr>
          <a:lstStyle/>
          <a:p>
            <a:pPr algn="l" marL="0" indent="0" lvl="0">
              <a:lnSpc>
                <a:spcPts val="8400"/>
              </a:lnSpc>
            </a:pPr>
            <a:r>
              <a:rPr lang="en-US" b="true" sz="6000" spc="300">
                <a:solidFill>
                  <a:srgbClr val="A79E9C"/>
                </a:solidFill>
                <a:latin typeface="Helios Extended Bold"/>
                <a:ea typeface="Helios Extended Bold"/>
                <a:cs typeface="Helios Extended Bold"/>
                <a:sym typeface="Helios Extended Bold"/>
              </a:rPr>
              <a:t>02</a:t>
            </a:r>
          </a:p>
        </p:txBody>
      </p:sp>
      <p:sp>
        <p:nvSpPr>
          <p:cNvPr name="TextBox 6" id="6"/>
          <p:cNvSpPr txBox="true"/>
          <p:nvPr/>
        </p:nvSpPr>
        <p:spPr>
          <a:xfrm rot="0">
            <a:off x="11630356" y="3966162"/>
            <a:ext cx="4775418" cy="1076251"/>
          </a:xfrm>
          <a:prstGeom prst="rect">
            <a:avLst/>
          </a:prstGeom>
        </p:spPr>
        <p:txBody>
          <a:bodyPr anchor="t" rtlCol="false" tIns="0" lIns="0" bIns="0" rIns="0">
            <a:spAutoFit/>
          </a:bodyPr>
          <a:lstStyle/>
          <a:p>
            <a:pPr algn="l" marL="0" indent="0" lvl="0">
              <a:lnSpc>
                <a:spcPts val="8400"/>
              </a:lnSpc>
            </a:pPr>
            <a:r>
              <a:rPr lang="en-US" b="true" sz="6000" spc="300">
                <a:solidFill>
                  <a:srgbClr val="A79E9C"/>
                </a:solidFill>
                <a:latin typeface="Helios Extended Bold"/>
                <a:ea typeface="Helios Extended Bold"/>
                <a:cs typeface="Helios Extended Bold"/>
                <a:sym typeface="Helios Extended Bold"/>
              </a:rPr>
              <a:t>06</a:t>
            </a:r>
          </a:p>
        </p:txBody>
      </p:sp>
      <p:sp>
        <p:nvSpPr>
          <p:cNvPr name="TextBox 7" id="7"/>
          <p:cNvSpPr txBox="true"/>
          <p:nvPr/>
        </p:nvSpPr>
        <p:spPr>
          <a:xfrm rot="0">
            <a:off x="1882226" y="5805615"/>
            <a:ext cx="4775418" cy="1076251"/>
          </a:xfrm>
          <a:prstGeom prst="rect">
            <a:avLst/>
          </a:prstGeom>
        </p:spPr>
        <p:txBody>
          <a:bodyPr anchor="t" rtlCol="false" tIns="0" lIns="0" bIns="0" rIns="0">
            <a:spAutoFit/>
          </a:bodyPr>
          <a:lstStyle/>
          <a:p>
            <a:pPr algn="l" marL="0" indent="0" lvl="0">
              <a:lnSpc>
                <a:spcPts val="8400"/>
              </a:lnSpc>
            </a:pPr>
            <a:r>
              <a:rPr lang="en-US" b="true" sz="6000" spc="300">
                <a:solidFill>
                  <a:srgbClr val="A79E9C"/>
                </a:solidFill>
                <a:latin typeface="Helios Extended Bold"/>
                <a:ea typeface="Helios Extended Bold"/>
                <a:cs typeface="Helios Extended Bold"/>
                <a:sym typeface="Helios Extended Bold"/>
              </a:rPr>
              <a:t>03</a:t>
            </a:r>
          </a:p>
        </p:txBody>
      </p:sp>
      <p:sp>
        <p:nvSpPr>
          <p:cNvPr name="TextBox 8" id="8"/>
          <p:cNvSpPr txBox="true"/>
          <p:nvPr/>
        </p:nvSpPr>
        <p:spPr>
          <a:xfrm rot="0">
            <a:off x="11630356" y="5805615"/>
            <a:ext cx="4775418" cy="1076251"/>
          </a:xfrm>
          <a:prstGeom prst="rect">
            <a:avLst/>
          </a:prstGeom>
        </p:spPr>
        <p:txBody>
          <a:bodyPr anchor="t" rtlCol="false" tIns="0" lIns="0" bIns="0" rIns="0">
            <a:spAutoFit/>
          </a:bodyPr>
          <a:lstStyle/>
          <a:p>
            <a:pPr algn="l" marL="0" indent="0" lvl="0">
              <a:lnSpc>
                <a:spcPts val="8400"/>
              </a:lnSpc>
            </a:pPr>
            <a:r>
              <a:rPr lang="en-US" b="true" sz="6000" spc="300">
                <a:solidFill>
                  <a:srgbClr val="A79E9C"/>
                </a:solidFill>
                <a:latin typeface="Helios Extended Bold"/>
                <a:ea typeface="Helios Extended Bold"/>
                <a:cs typeface="Helios Extended Bold"/>
                <a:sym typeface="Helios Extended Bold"/>
              </a:rPr>
              <a:t>07</a:t>
            </a:r>
          </a:p>
        </p:txBody>
      </p:sp>
      <p:sp>
        <p:nvSpPr>
          <p:cNvPr name="TextBox 9" id="9"/>
          <p:cNvSpPr txBox="true"/>
          <p:nvPr/>
        </p:nvSpPr>
        <p:spPr>
          <a:xfrm rot="0">
            <a:off x="1882226" y="3275345"/>
            <a:ext cx="4775418" cy="389255"/>
          </a:xfrm>
          <a:prstGeom prst="rect">
            <a:avLst/>
          </a:prstGeom>
        </p:spPr>
        <p:txBody>
          <a:bodyPr anchor="t" rtlCol="false" tIns="0" lIns="0" bIns="0" rIns="0">
            <a:spAutoFit/>
          </a:bodyPr>
          <a:lstStyle/>
          <a:p>
            <a:pPr algn="l" marL="0" indent="0" lvl="0">
              <a:lnSpc>
                <a:spcPts val="3219"/>
              </a:lnSpc>
            </a:pPr>
            <a:r>
              <a:rPr lang="en-US" b="true" sz="2299" spc="229">
                <a:solidFill>
                  <a:srgbClr val="000000"/>
                </a:solidFill>
                <a:latin typeface="Heebo Bold"/>
                <a:ea typeface="Heebo Bold"/>
                <a:cs typeface="Heebo Bold"/>
                <a:sym typeface="Heebo Bold"/>
              </a:rPr>
              <a:t>INTRODUCTION</a:t>
            </a:r>
          </a:p>
        </p:txBody>
      </p:sp>
      <p:sp>
        <p:nvSpPr>
          <p:cNvPr name="TextBox 10" id="10"/>
          <p:cNvSpPr txBox="true"/>
          <p:nvPr/>
        </p:nvSpPr>
        <p:spPr>
          <a:xfrm rot="0">
            <a:off x="11630356" y="3275345"/>
            <a:ext cx="5753189" cy="389255"/>
          </a:xfrm>
          <a:prstGeom prst="rect">
            <a:avLst/>
          </a:prstGeom>
        </p:spPr>
        <p:txBody>
          <a:bodyPr anchor="t" rtlCol="false" tIns="0" lIns="0" bIns="0" rIns="0">
            <a:spAutoFit/>
          </a:bodyPr>
          <a:lstStyle/>
          <a:p>
            <a:pPr algn="l" marL="0" indent="0" lvl="0">
              <a:lnSpc>
                <a:spcPts val="3219"/>
              </a:lnSpc>
            </a:pPr>
            <a:r>
              <a:rPr lang="en-US" b="true" sz="2299" spc="229">
                <a:solidFill>
                  <a:srgbClr val="000000"/>
                </a:solidFill>
                <a:latin typeface="Heebo Bold"/>
                <a:ea typeface="Heebo Bold"/>
                <a:cs typeface="Heebo Bold"/>
                <a:sym typeface="Heebo Bold"/>
              </a:rPr>
              <a:t>ACTORS AND USE CASES</a:t>
            </a:r>
          </a:p>
        </p:txBody>
      </p:sp>
      <p:sp>
        <p:nvSpPr>
          <p:cNvPr name="TextBox 11" id="11"/>
          <p:cNvSpPr txBox="true"/>
          <p:nvPr/>
        </p:nvSpPr>
        <p:spPr>
          <a:xfrm rot="0">
            <a:off x="1882226" y="5111634"/>
            <a:ext cx="5710613" cy="389255"/>
          </a:xfrm>
          <a:prstGeom prst="rect">
            <a:avLst/>
          </a:prstGeom>
        </p:spPr>
        <p:txBody>
          <a:bodyPr anchor="t" rtlCol="false" tIns="0" lIns="0" bIns="0" rIns="0">
            <a:spAutoFit/>
          </a:bodyPr>
          <a:lstStyle/>
          <a:p>
            <a:pPr algn="l" marL="0" indent="0" lvl="0">
              <a:lnSpc>
                <a:spcPts val="3219"/>
              </a:lnSpc>
            </a:pPr>
            <a:r>
              <a:rPr lang="en-US" b="true" sz="2299" spc="229">
                <a:solidFill>
                  <a:srgbClr val="000000"/>
                </a:solidFill>
                <a:latin typeface="Heebo Bold"/>
                <a:ea typeface="Heebo Bold"/>
                <a:cs typeface="Heebo Bold"/>
                <a:sym typeface="Heebo Bold"/>
              </a:rPr>
              <a:t>PROBLEM STATEMENT</a:t>
            </a:r>
          </a:p>
        </p:txBody>
      </p:sp>
      <p:sp>
        <p:nvSpPr>
          <p:cNvPr name="TextBox 12" id="12"/>
          <p:cNvSpPr txBox="true"/>
          <p:nvPr/>
        </p:nvSpPr>
        <p:spPr>
          <a:xfrm rot="0">
            <a:off x="11630356" y="5111634"/>
            <a:ext cx="5169184" cy="389255"/>
          </a:xfrm>
          <a:prstGeom prst="rect">
            <a:avLst/>
          </a:prstGeom>
        </p:spPr>
        <p:txBody>
          <a:bodyPr anchor="t" rtlCol="false" tIns="0" lIns="0" bIns="0" rIns="0">
            <a:spAutoFit/>
          </a:bodyPr>
          <a:lstStyle/>
          <a:p>
            <a:pPr algn="l" marL="0" indent="0" lvl="0">
              <a:lnSpc>
                <a:spcPts val="3219"/>
              </a:lnSpc>
            </a:pPr>
            <a:r>
              <a:rPr lang="en-US" b="true" sz="2299" spc="229">
                <a:solidFill>
                  <a:srgbClr val="000000"/>
                </a:solidFill>
                <a:latin typeface="Heebo Bold"/>
                <a:ea typeface="Heebo Bold"/>
                <a:cs typeface="Heebo Bold"/>
                <a:sym typeface="Heebo Bold"/>
              </a:rPr>
              <a:t>PROJECT OUTPUT (FEATURES)</a:t>
            </a:r>
          </a:p>
        </p:txBody>
      </p:sp>
      <p:sp>
        <p:nvSpPr>
          <p:cNvPr name="TextBox 13" id="13"/>
          <p:cNvSpPr txBox="true"/>
          <p:nvPr/>
        </p:nvSpPr>
        <p:spPr>
          <a:xfrm rot="0">
            <a:off x="1882226" y="6951087"/>
            <a:ext cx="4775418" cy="389255"/>
          </a:xfrm>
          <a:prstGeom prst="rect">
            <a:avLst/>
          </a:prstGeom>
        </p:spPr>
        <p:txBody>
          <a:bodyPr anchor="t" rtlCol="false" tIns="0" lIns="0" bIns="0" rIns="0">
            <a:spAutoFit/>
          </a:bodyPr>
          <a:lstStyle/>
          <a:p>
            <a:pPr algn="l" marL="0" indent="0" lvl="0">
              <a:lnSpc>
                <a:spcPts val="3219"/>
              </a:lnSpc>
            </a:pPr>
            <a:r>
              <a:rPr lang="en-US" b="true" sz="2299" spc="229">
                <a:solidFill>
                  <a:srgbClr val="000000"/>
                </a:solidFill>
                <a:latin typeface="Heebo Bold"/>
                <a:ea typeface="Heebo Bold"/>
                <a:cs typeface="Heebo Bold"/>
                <a:sym typeface="Heebo Bold"/>
              </a:rPr>
              <a:t>OBJECTIVE</a:t>
            </a:r>
          </a:p>
        </p:txBody>
      </p:sp>
      <p:sp>
        <p:nvSpPr>
          <p:cNvPr name="TextBox 14" id="14"/>
          <p:cNvSpPr txBox="true"/>
          <p:nvPr/>
        </p:nvSpPr>
        <p:spPr>
          <a:xfrm rot="0">
            <a:off x="11630356" y="6951087"/>
            <a:ext cx="4996911" cy="389255"/>
          </a:xfrm>
          <a:prstGeom prst="rect">
            <a:avLst/>
          </a:prstGeom>
        </p:spPr>
        <p:txBody>
          <a:bodyPr anchor="t" rtlCol="false" tIns="0" lIns="0" bIns="0" rIns="0">
            <a:spAutoFit/>
          </a:bodyPr>
          <a:lstStyle/>
          <a:p>
            <a:pPr algn="l" marL="0" indent="0" lvl="0">
              <a:lnSpc>
                <a:spcPts val="3219"/>
              </a:lnSpc>
            </a:pPr>
            <a:r>
              <a:rPr lang="en-US" b="true" sz="2299" spc="229">
                <a:solidFill>
                  <a:srgbClr val="000000"/>
                </a:solidFill>
                <a:latin typeface="Heebo Bold"/>
                <a:ea typeface="Heebo Bold"/>
                <a:cs typeface="Heebo Bold"/>
                <a:sym typeface="Heebo Bold"/>
              </a:rPr>
              <a:t>CONCLUSION &amp; FUTURE SCOPE</a:t>
            </a:r>
          </a:p>
        </p:txBody>
      </p:sp>
      <p:sp>
        <p:nvSpPr>
          <p:cNvPr name="TextBox 15" id="15"/>
          <p:cNvSpPr txBox="true"/>
          <p:nvPr/>
        </p:nvSpPr>
        <p:spPr>
          <a:xfrm rot="0">
            <a:off x="1882226" y="7645068"/>
            <a:ext cx="4775418" cy="1076251"/>
          </a:xfrm>
          <a:prstGeom prst="rect">
            <a:avLst/>
          </a:prstGeom>
        </p:spPr>
        <p:txBody>
          <a:bodyPr anchor="t" rtlCol="false" tIns="0" lIns="0" bIns="0" rIns="0">
            <a:spAutoFit/>
          </a:bodyPr>
          <a:lstStyle/>
          <a:p>
            <a:pPr algn="l" marL="0" indent="0" lvl="0">
              <a:lnSpc>
                <a:spcPts val="8400"/>
              </a:lnSpc>
            </a:pPr>
            <a:r>
              <a:rPr lang="en-US" b="true" sz="6000" spc="300">
                <a:solidFill>
                  <a:srgbClr val="A79E9C"/>
                </a:solidFill>
                <a:latin typeface="Helios Extended Bold"/>
                <a:ea typeface="Helios Extended Bold"/>
                <a:cs typeface="Helios Extended Bold"/>
                <a:sym typeface="Helios Extended Bold"/>
              </a:rPr>
              <a:t>04</a:t>
            </a:r>
          </a:p>
        </p:txBody>
      </p:sp>
      <p:sp>
        <p:nvSpPr>
          <p:cNvPr name="TextBox 16" id="16"/>
          <p:cNvSpPr txBox="true"/>
          <p:nvPr/>
        </p:nvSpPr>
        <p:spPr>
          <a:xfrm rot="0">
            <a:off x="11630356" y="7645068"/>
            <a:ext cx="4775418" cy="1076251"/>
          </a:xfrm>
          <a:prstGeom prst="rect">
            <a:avLst/>
          </a:prstGeom>
        </p:spPr>
        <p:txBody>
          <a:bodyPr anchor="t" rtlCol="false" tIns="0" lIns="0" bIns="0" rIns="0">
            <a:spAutoFit/>
          </a:bodyPr>
          <a:lstStyle/>
          <a:p>
            <a:pPr algn="l" marL="0" indent="0" lvl="0">
              <a:lnSpc>
                <a:spcPts val="8400"/>
              </a:lnSpc>
            </a:pPr>
            <a:r>
              <a:rPr lang="en-US" b="true" sz="6000" spc="300">
                <a:solidFill>
                  <a:srgbClr val="A79E9C"/>
                </a:solidFill>
                <a:latin typeface="Helios Extended Bold"/>
                <a:ea typeface="Helios Extended Bold"/>
                <a:cs typeface="Helios Extended Bold"/>
                <a:sym typeface="Helios Extended Bold"/>
              </a:rPr>
              <a:t>08</a:t>
            </a:r>
          </a:p>
        </p:txBody>
      </p:sp>
      <p:sp>
        <p:nvSpPr>
          <p:cNvPr name="TextBox 17" id="17"/>
          <p:cNvSpPr txBox="true"/>
          <p:nvPr/>
        </p:nvSpPr>
        <p:spPr>
          <a:xfrm rot="0">
            <a:off x="1882226" y="8790540"/>
            <a:ext cx="5858276" cy="389255"/>
          </a:xfrm>
          <a:prstGeom prst="rect">
            <a:avLst/>
          </a:prstGeom>
        </p:spPr>
        <p:txBody>
          <a:bodyPr anchor="t" rtlCol="false" tIns="0" lIns="0" bIns="0" rIns="0">
            <a:spAutoFit/>
          </a:bodyPr>
          <a:lstStyle/>
          <a:p>
            <a:pPr algn="l" marL="0" indent="0" lvl="0">
              <a:lnSpc>
                <a:spcPts val="3219"/>
              </a:lnSpc>
            </a:pPr>
            <a:r>
              <a:rPr lang="en-US" b="true" sz="2299" spc="229">
                <a:solidFill>
                  <a:srgbClr val="000000"/>
                </a:solidFill>
                <a:latin typeface="Heebo Bold"/>
                <a:ea typeface="Heebo Bold"/>
                <a:cs typeface="Heebo Bold"/>
                <a:sym typeface="Heebo Bold"/>
              </a:rPr>
              <a:t>CURRENT AND PROPOSED SYSTEM</a:t>
            </a:r>
          </a:p>
        </p:txBody>
      </p:sp>
      <p:sp>
        <p:nvSpPr>
          <p:cNvPr name="TextBox 18" id="18"/>
          <p:cNvSpPr txBox="true"/>
          <p:nvPr/>
        </p:nvSpPr>
        <p:spPr>
          <a:xfrm rot="0">
            <a:off x="11630356" y="8790540"/>
            <a:ext cx="5316847" cy="389255"/>
          </a:xfrm>
          <a:prstGeom prst="rect">
            <a:avLst/>
          </a:prstGeom>
        </p:spPr>
        <p:txBody>
          <a:bodyPr anchor="t" rtlCol="false" tIns="0" lIns="0" bIns="0" rIns="0">
            <a:spAutoFit/>
          </a:bodyPr>
          <a:lstStyle/>
          <a:p>
            <a:pPr algn="l" marL="0" indent="0" lvl="0">
              <a:lnSpc>
                <a:spcPts val="3219"/>
              </a:lnSpc>
            </a:pPr>
            <a:r>
              <a:rPr lang="en-US" b="true" sz="2299" spc="229">
                <a:solidFill>
                  <a:srgbClr val="000000"/>
                </a:solidFill>
                <a:latin typeface="Heebo Bold"/>
                <a:ea typeface="Heebo Bold"/>
                <a:cs typeface="Heebo Bold"/>
                <a:sym typeface="Heebo Bold"/>
              </a:rPr>
              <a:t>QUESTION &amp; ANSWER</a:t>
            </a:r>
          </a:p>
        </p:txBody>
      </p:sp>
      <p:sp>
        <p:nvSpPr>
          <p:cNvPr name="AutoShape 19" id="19"/>
          <p:cNvSpPr/>
          <p:nvPr/>
        </p:nvSpPr>
        <p:spPr>
          <a:xfrm>
            <a:off x="9144000" y="5967540"/>
            <a:ext cx="28575" cy="4319460"/>
          </a:xfrm>
          <a:prstGeom prst="line">
            <a:avLst/>
          </a:prstGeom>
          <a:ln cap="flat" w="57150">
            <a:solidFill>
              <a:srgbClr val="4E6E81"/>
            </a:solidFill>
            <a:prstDash val="sysDash"/>
            <a:headEnd type="none" len="sm" w="sm"/>
            <a:tailEnd type="none" len="sm" w="sm"/>
          </a:ln>
        </p:spPr>
      </p:sp>
      <p:grpSp>
        <p:nvGrpSpPr>
          <p:cNvPr name="Group 20" id="20"/>
          <p:cNvGrpSpPr/>
          <p:nvPr/>
        </p:nvGrpSpPr>
        <p:grpSpPr>
          <a:xfrm rot="0">
            <a:off x="17259300" y="9258300"/>
            <a:ext cx="248490" cy="24849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23" id="23"/>
          <p:cNvGrpSpPr/>
          <p:nvPr/>
        </p:nvGrpSpPr>
        <p:grpSpPr>
          <a:xfrm rot="0">
            <a:off x="780210" y="780210"/>
            <a:ext cx="248490" cy="24849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25" id="25"/>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0"/>
            <a:ext cx="7141841" cy="10287000"/>
            <a:chOff x="0" y="0"/>
            <a:chExt cx="1106458" cy="1593725"/>
          </a:xfrm>
        </p:grpSpPr>
        <p:sp>
          <p:nvSpPr>
            <p:cNvPr name="Freeform 3" id="3"/>
            <p:cNvSpPr/>
            <p:nvPr/>
          </p:nvSpPr>
          <p:spPr>
            <a:xfrm flipH="false" flipV="false" rot="0">
              <a:off x="0" y="0"/>
              <a:ext cx="1106458" cy="1593725"/>
            </a:xfrm>
            <a:custGeom>
              <a:avLst/>
              <a:gdLst/>
              <a:ahLst/>
              <a:cxnLst/>
              <a:rect r="r" b="b" t="t" l="l"/>
              <a:pathLst>
                <a:path h="1593725" w="1106458">
                  <a:moveTo>
                    <a:pt x="0" y="0"/>
                  </a:moveTo>
                  <a:lnTo>
                    <a:pt x="1106458" y="0"/>
                  </a:lnTo>
                  <a:lnTo>
                    <a:pt x="1106458" y="1593725"/>
                  </a:lnTo>
                  <a:lnTo>
                    <a:pt x="0" y="1593725"/>
                  </a:lnTo>
                  <a:close/>
                </a:path>
              </a:pathLst>
            </a:custGeom>
            <a:blipFill>
              <a:blip r:embed="rId2"/>
              <a:stretch>
                <a:fillRect l="-76808" t="0" r="-98862" b="0"/>
              </a:stretch>
            </a:blipFill>
          </p:spPr>
        </p:sp>
      </p:grpSp>
      <p:sp>
        <p:nvSpPr>
          <p:cNvPr name="AutoShape 4" id="4"/>
          <p:cNvSpPr/>
          <p:nvPr/>
        </p:nvSpPr>
        <p:spPr>
          <a:xfrm>
            <a:off x="550043" y="0"/>
            <a:ext cx="0" cy="3768928"/>
          </a:xfrm>
          <a:prstGeom prst="line">
            <a:avLst/>
          </a:prstGeom>
          <a:ln cap="flat" w="57150">
            <a:solidFill>
              <a:srgbClr val="4E6E81"/>
            </a:solidFill>
            <a:prstDash val="sysDash"/>
            <a:headEnd type="none" len="sm" w="sm"/>
            <a:tailEnd type="none" len="sm" w="sm"/>
          </a:ln>
        </p:spPr>
      </p:sp>
      <p:grpSp>
        <p:nvGrpSpPr>
          <p:cNvPr name="Group 5" id="5"/>
          <p:cNvGrpSpPr/>
          <p:nvPr/>
        </p:nvGrpSpPr>
        <p:grpSpPr>
          <a:xfrm rot="0">
            <a:off x="17010810" y="925830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8590063" y="866775"/>
            <a:ext cx="8693050" cy="1076325"/>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INTRODUCTION</a:t>
            </a:r>
          </a:p>
        </p:txBody>
      </p:sp>
      <p:sp>
        <p:nvSpPr>
          <p:cNvPr name="TextBox 9" id="9"/>
          <p:cNvSpPr txBox="true"/>
          <p:nvPr/>
        </p:nvSpPr>
        <p:spPr>
          <a:xfrm rot="0">
            <a:off x="8590063" y="3080121"/>
            <a:ext cx="8693050" cy="5362576"/>
          </a:xfrm>
          <a:prstGeom prst="rect">
            <a:avLst/>
          </a:prstGeom>
        </p:spPr>
        <p:txBody>
          <a:bodyPr anchor="t" rtlCol="false" tIns="0" lIns="0" bIns="0" rIns="0">
            <a:spAutoFit/>
          </a:bodyPr>
          <a:lstStyle/>
          <a:p>
            <a:pPr algn="just" marL="0" indent="0" lvl="0">
              <a:lnSpc>
                <a:spcPts val="4799"/>
              </a:lnSpc>
            </a:pPr>
            <a:r>
              <a:rPr lang="en-US" sz="2999" spc="299">
                <a:solidFill>
                  <a:srgbClr val="000000"/>
                </a:solidFill>
                <a:latin typeface="Lato"/>
                <a:ea typeface="Lato"/>
                <a:cs typeface="Lato"/>
                <a:sym typeface="Lato"/>
              </a:rPr>
              <a:t>SmartGrocery is an online platform that makes grocery shopping easy and convenient. It allows customers to browse products, place orders, and choose payment options. Admins manage inventory and orders, while drivers handle deliveries. The system aims to modernize grocery shopping by providing a smooth and efficient experience for all users.</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79470" y="1353860"/>
            <a:ext cx="15529061" cy="1076251"/>
          </a:xfrm>
          <a:prstGeom prst="rect">
            <a:avLst/>
          </a:prstGeom>
        </p:spPr>
        <p:txBody>
          <a:bodyPr anchor="t" rtlCol="false" tIns="0" lIns="0" bIns="0" rIns="0">
            <a:spAutoFit/>
          </a:bodyPr>
          <a:lstStyle/>
          <a:p>
            <a:pPr algn="ctr" marL="0" indent="0" lvl="0">
              <a:lnSpc>
                <a:spcPts val="8400"/>
              </a:lnSpc>
            </a:pPr>
            <a:r>
              <a:rPr lang="en-US" b="true" sz="6000" spc="300">
                <a:solidFill>
                  <a:srgbClr val="000000"/>
                </a:solidFill>
                <a:latin typeface="Helios Extended Bold"/>
                <a:ea typeface="Helios Extended Bold"/>
                <a:cs typeface="Helios Extended Bold"/>
                <a:sym typeface="Helios Extended Bold"/>
              </a:rPr>
              <a:t>PROBLEM STATEMENT</a:t>
            </a:r>
          </a:p>
        </p:txBody>
      </p:sp>
      <p:sp>
        <p:nvSpPr>
          <p:cNvPr name="TextBox 3" id="3"/>
          <p:cNvSpPr txBox="true"/>
          <p:nvPr/>
        </p:nvSpPr>
        <p:spPr>
          <a:xfrm rot="0">
            <a:off x="1379470" y="4797280"/>
            <a:ext cx="4775418" cy="1415901"/>
          </a:xfrm>
          <a:prstGeom prst="rect">
            <a:avLst/>
          </a:prstGeom>
        </p:spPr>
        <p:txBody>
          <a:bodyPr anchor="t" rtlCol="false" tIns="0" lIns="0" bIns="0" rIns="0">
            <a:spAutoFit/>
          </a:bodyPr>
          <a:lstStyle/>
          <a:p>
            <a:pPr algn="ctr" marL="0" indent="0" lvl="0">
              <a:lnSpc>
                <a:spcPts val="11200"/>
              </a:lnSpc>
            </a:pPr>
            <a:r>
              <a:rPr lang="en-US" b="true" sz="8000" spc="400">
                <a:solidFill>
                  <a:srgbClr val="A79E9C"/>
                </a:solidFill>
                <a:latin typeface="Helios Extended Bold"/>
                <a:ea typeface="Helios Extended Bold"/>
                <a:cs typeface="Helios Extended Bold"/>
                <a:sym typeface="Helios Extended Bold"/>
              </a:rPr>
              <a:t>01</a:t>
            </a:r>
          </a:p>
        </p:txBody>
      </p:sp>
      <p:sp>
        <p:nvSpPr>
          <p:cNvPr name="TextBox 4" id="4"/>
          <p:cNvSpPr txBox="true"/>
          <p:nvPr/>
        </p:nvSpPr>
        <p:spPr>
          <a:xfrm rot="0">
            <a:off x="6756291" y="4797280"/>
            <a:ext cx="4775418" cy="1415901"/>
          </a:xfrm>
          <a:prstGeom prst="rect">
            <a:avLst/>
          </a:prstGeom>
        </p:spPr>
        <p:txBody>
          <a:bodyPr anchor="t" rtlCol="false" tIns="0" lIns="0" bIns="0" rIns="0">
            <a:spAutoFit/>
          </a:bodyPr>
          <a:lstStyle/>
          <a:p>
            <a:pPr algn="ctr" marL="0" indent="0" lvl="0">
              <a:lnSpc>
                <a:spcPts val="11200"/>
              </a:lnSpc>
            </a:pPr>
            <a:r>
              <a:rPr lang="en-US" b="true" sz="8000" spc="400">
                <a:solidFill>
                  <a:srgbClr val="A79E9C"/>
                </a:solidFill>
                <a:latin typeface="Helios Extended Bold"/>
                <a:ea typeface="Helios Extended Bold"/>
                <a:cs typeface="Helios Extended Bold"/>
                <a:sym typeface="Helios Extended Bold"/>
              </a:rPr>
              <a:t>02</a:t>
            </a:r>
          </a:p>
        </p:txBody>
      </p:sp>
      <p:sp>
        <p:nvSpPr>
          <p:cNvPr name="TextBox 5" id="5"/>
          <p:cNvSpPr txBox="true"/>
          <p:nvPr/>
        </p:nvSpPr>
        <p:spPr>
          <a:xfrm rot="0">
            <a:off x="1379470" y="2535495"/>
            <a:ext cx="15529061" cy="798830"/>
          </a:xfrm>
          <a:prstGeom prst="rect">
            <a:avLst/>
          </a:prstGeom>
        </p:spPr>
        <p:txBody>
          <a:bodyPr anchor="t" rtlCol="false" tIns="0" lIns="0" bIns="0" rIns="0">
            <a:spAutoFit/>
          </a:bodyPr>
          <a:lstStyle/>
          <a:p>
            <a:pPr algn="ctr" marL="0" indent="0" lvl="0">
              <a:lnSpc>
                <a:spcPts val="3219"/>
              </a:lnSpc>
              <a:spcBef>
                <a:spcPct val="0"/>
              </a:spcBef>
            </a:pPr>
            <a:r>
              <a:rPr lang="en-US" sz="2299" spc="229">
                <a:solidFill>
                  <a:srgbClr val="000000"/>
                </a:solidFill>
                <a:latin typeface="Lato"/>
                <a:ea typeface="Lato"/>
                <a:cs typeface="Lato"/>
                <a:sym typeface="Lato"/>
              </a:rPr>
              <a:t>Our study focuses on developing an integrated online grocery system to address challenges in ordering, inventory management, and delivery faced by traditional grocery stores.</a:t>
            </a:r>
          </a:p>
        </p:txBody>
      </p:sp>
      <p:sp>
        <p:nvSpPr>
          <p:cNvPr name="TextBox 6" id="6"/>
          <p:cNvSpPr txBox="true"/>
          <p:nvPr/>
        </p:nvSpPr>
        <p:spPr>
          <a:xfrm rot="0">
            <a:off x="1379470" y="6232231"/>
            <a:ext cx="4775418" cy="389255"/>
          </a:xfrm>
          <a:prstGeom prst="rect">
            <a:avLst/>
          </a:prstGeom>
        </p:spPr>
        <p:txBody>
          <a:bodyPr anchor="t" rtlCol="false" tIns="0" lIns="0" bIns="0" rIns="0">
            <a:spAutoFit/>
          </a:bodyPr>
          <a:lstStyle/>
          <a:p>
            <a:pPr algn="ctr" marL="0" indent="0" lvl="0">
              <a:lnSpc>
                <a:spcPts val="3219"/>
              </a:lnSpc>
            </a:pPr>
            <a:r>
              <a:rPr lang="en-US" b="true" sz="2299" spc="229">
                <a:solidFill>
                  <a:srgbClr val="4E6E81"/>
                </a:solidFill>
                <a:latin typeface="Heebo Bold"/>
                <a:ea typeface="Heebo Bold"/>
                <a:cs typeface="Heebo Bold"/>
                <a:sym typeface="Heebo Bold"/>
              </a:rPr>
              <a:t>SCOPE OF THE STUDY</a:t>
            </a:r>
          </a:p>
        </p:txBody>
      </p:sp>
      <p:sp>
        <p:nvSpPr>
          <p:cNvPr name="TextBox 7" id="7"/>
          <p:cNvSpPr txBox="true"/>
          <p:nvPr/>
        </p:nvSpPr>
        <p:spPr>
          <a:xfrm rot="0">
            <a:off x="6756291" y="6232231"/>
            <a:ext cx="4775418" cy="389255"/>
          </a:xfrm>
          <a:prstGeom prst="rect">
            <a:avLst/>
          </a:prstGeom>
        </p:spPr>
        <p:txBody>
          <a:bodyPr anchor="t" rtlCol="false" tIns="0" lIns="0" bIns="0" rIns="0">
            <a:spAutoFit/>
          </a:bodyPr>
          <a:lstStyle/>
          <a:p>
            <a:pPr algn="ctr" marL="0" indent="0" lvl="0">
              <a:lnSpc>
                <a:spcPts val="3219"/>
              </a:lnSpc>
            </a:pPr>
            <a:r>
              <a:rPr lang="en-US" b="true" sz="2299" spc="229">
                <a:solidFill>
                  <a:srgbClr val="4E6E81"/>
                </a:solidFill>
                <a:latin typeface="Heebo Bold"/>
                <a:ea typeface="Heebo Bold"/>
                <a:cs typeface="Heebo Bold"/>
                <a:sym typeface="Heebo Bold"/>
              </a:rPr>
              <a:t>RELEVANCE OF THE STUDY</a:t>
            </a:r>
          </a:p>
        </p:txBody>
      </p:sp>
      <p:sp>
        <p:nvSpPr>
          <p:cNvPr name="TextBox 8" id="8"/>
          <p:cNvSpPr txBox="true"/>
          <p:nvPr/>
        </p:nvSpPr>
        <p:spPr>
          <a:xfrm rot="0">
            <a:off x="12133113" y="6232231"/>
            <a:ext cx="4775418" cy="389255"/>
          </a:xfrm>
          <a:prstGeom prst="rect">
            <a:avLst/>
          </a:prstGeom>
        </p:spPr>
        <p:txBody>
          <a:bodyPr anchor="t" rtlCol="false" tIns="0" lIns="0" bIns="0" rIns="0">
            <a:spAutoFit/>
          </a:bodyPr>
          <a:lstStyle/>
          <a:p>
            <a:pPr algn="ctr" marL="0" indent="0" lvl="0">
              <a:lnSpc>
                <a:spcPts val="3219"/>
              </a:lnSpc>
            </a:pPr>
            <a:r>
              <a:rPr lang="en-US" b="true" sz="2299" spc="229">
                <a:solidFill>
                  <a:srgbClr val="4E6E81"/>
                </a:solidFill>
                <a:latin typeface="Heebo Bold"/>
                <a:ea typeface="Heebo Bold"/>
                <a:cs typeface="Heebo Bold"/>
                <a:sym typeface="Heebo Bold"/>
              </a:rPr>
              <a:t>RESEARCH QUESTION</a:t>
            </a:r>
          </a:p>
        </p:txBody>
      </p:sp>
      <p:sp>
        <p:nvSpPr>
          <p:cNvPr name="TextBox 9" id="9"/>
          <p:cNvSpPr txBox="true"/>
          <p:nvPr/>
        </p:nvSpPr>
        <p:spPr>
          <a:xfrm rot="0">
            <a:off x="1379470" y="6597161"/>
            <a:ext cx="4775418" cy="2778760"/>
          </a:xfrm>
          <a:prstGeom prst="rect">
            <a:avLst/>
          </a:prstGeom>
        </p:spPr>
        <p:txBody>
          <a:bodyPr anchor="t" rtlCol="false" tIns="0" lIns="0" bIns="0" rIns="0">
            <a:spAutoFit/>
          </a:bodyPr>
          <a:lstStyle/>
          <a:p>
            <a:pPr algn="ctr" marL="0" indent="0" lvl="0">
              <a:lnSpc>
                <a:spcPts val="3679"/>
              </a:lnSpc>
            </a:pPr>
            <a:r>
              <a:rPr lang="en-US" sz="2299" spc="229">
                <a:solidFill>
                  <a:srgbClr val="000000"/>
                </a:solidFill>
                <a:latin typeface="Lato"/>
                <a:ea typeface="Lato"/>
                <a:cs typeface="Lato"/>
                <a:sym typeface="Lato"/>
              </a:rPr>
              <a:t>This project focuses on creating an online platform for grocery ordering, inventory control, and delivery management for small to medium stores.</a:t>
            </a:r>
          </a:p>
        </p:txBody>
      </p:sp>
      <p:sp>
        <p:nvSpPr>
          <p:cNvPr name="TextBox 10" id="10"/>
          <p:cNvSpPr txBox="true"/>
          <p:nvPr/>
        </p:nvSpPr>
        <p:spPr>
          <a:xfrm rot="0">
            <a:off x="6756291" y="6597161"/>
            <a:ext cx="4775418" cy="2778760"/>
          </a:xfrm>
          <a:prstGeom prst="rect">
            <a:avLst/>
          </a:prstGeom>
        </p:spPr>
        <p:txBody>
          <a:bodyPr anchor="t" rtlCol="false" tIns="0" lIns="0" bIns="0" rIns="0">
            <a:spAutoFit/>
          </a:bodyPr>
          <a:lstStyle/>
          <a:p>
            <a:pPr algn="ctr" marL="0" indent="0" lvl="0">
              <a:lnSpc>
                <a:spcPts val="3679"/>
              </a:lnSpc>
            </a:pPr>
            <a:r>
              <a:rPr lang="en-US" sz="2299" spc="229">
                <a:solidFill>
                  <a:srgbClr val="000000"/>
                </a:solidFill>
                <a:latin typeface="Lato"/>
                <a:ea typeface="Lato"/>
                <a:cs typeface="Lato"/>
                <a:sym typeface="Lato"/>
              </a:rPr>
              <a:t>The study addresses growing customer demand for convenient online shopping and real-time order tracking, especially post-pandemic.</a:t>
            </a:r>
          </a:p>
          <a:p>
            <a:pPr algn="ctr" marL="0" indent="0" lvl="0">
              <a:lnSpc>
                <a:spcPts val="3679"/>
              </a:lnSpc>
            </a:pPr>
          </a:p>
        </p:txBody>
      </p:sp>
      <p:sp>
        <p:nvSpPr>
          <p:cNvPr name="TextBox 11" id="11"/>
          <p:cNvSpPr txBox="true"/>
          <p:nvPr/>
        </p:nvSpPr>
        <p:spPr>
          <a:xfrm rot="0">
            <a:off x="12133113" y="6597161"/>
            <a:ext cx="4775418" cy="2778760"/>
          </a:xfrm>
          <a:prstGeom prst="rect">
            <a:avLst/>
          </a:prstGeom>
        </p:spPr>
        <p:txBody>
          <a:bodyPr anchor="t" rtlCol="false" tIns="0" lIns="0" bIns="0" rIns="0">
            <a:spAutoFit/>
          </a:bodyPr>
          <a:lstStyle/>
          <a:p>
            <a:pPr algn="ctr" marL="0" indent="0" lvl="0">
              <a:lnSpc>
                <a:spcPts val="3680"/>
              </a:lnSpc>
            </a:pPr>
            <a:r>
              <a:rPr lang="en-US" sz="2300" spc="230">
                <a:solidFill>
                  <a:srgbClr val="000000"/>
                </a:solidFill>
                <a:latin typeface="Lato"/>
                <a:ea typeface="Lato"/>
                <a:cs typeface="Lato"/>
                <a:sym typeface="Lato"/>
              </a:rPr>
              <a:t>How can an integrated online grocery system improve customer convenience, inventory accuracy, and delivery efficiency?</a:t>
            </a:r>
          </a:p>
          <a:p>
            <a:pPr algn="ctr" marL="0" indent="0" lvl="0">
              <a:lnSpc>
                <a:spcPts val="3680"/>
              </a:lnSpc>
            </a:pPr>
          </a:p>
        </p:txBody>
      </p:sp>
      <p:sp>
        <p:nvSpPr>
          <p:cNvPr name="TextBox 12" id="12"/>
          <p:cNvSpPr txBox="true"/>
          <p:nvPr/>
        </p:nvSpPr>
        <p:spPr>
          <a:xfrm rot="0">
            <a:off x="12133113" y="4797280"/>
            <a:ext cx="4775418" cy="1415901"/>
          </a:xfrm>
          <a:prstGeom prst="rect">
            <a:avLst/>
          </a:prstGeom>
        </p:spPr>
        <p:txBody>
          <a:bodyPr anchor="t" rtlCol="false" tIns="0" lIns="0" bIns="0" rIns="0">
            <a:spAutoFit/>
          </a:bodyPr>
          <a:lstStyle/>
          <a:p>
            <a:pPr algn="ctr" marL="0" indent="0" lvl="0">
              <a:lnSpc>
                <a:spcPts val="11200"/>
              </a:lnSpc>
            </a:pPr>
            <a:r>
              <a:rPr lang="en-US" b="true" sz="8000" spc="400">
                <a:solidFill>
                  <a:srgbClr val="A79E9C"/>
                </a:solidFill>
                <a:latin typeface="Helios Extended Bold"/>
                <a:ea typeface="Helios Extended Bold"/>
                <a:cs typeface="Helios Extended Bold"/>
                <a:sym typeface="Helios Extended Bold"/>
              </a:rPr>
              <a:t>03</a:t>
            </a:r>
          </a:p>
        </p:txBody>
      </p:sp>
      <p:grpSp>
        <p:nvGrpSpPr>
          <p:cNvPr name="Group 13" id="13"/>
          <p:cNvGrpSpPr/>
          <p:nvPr/>
        </p:nvGrpSpPr>
        <p:grpSpPr>
          <a:xfrm rot="0">
            <a:off x="1028700" y="9009810"/>
            <a:ext cx="248490" cy="2484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17010810" y="1028700"/>
            <a:ext cx="248490" cy="24849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AutoShape 19" id="19"/>
          <p:cNvSpPr/>
          <p:nvPr/>
        </p:nvSpPr>
        <p:spPr>
          <a:xfrm flipH="true">
            <a:off x="1033463" y="0"/>
            <a:ext cx="0" cy="3334176"/>
          </a:xfrm>
          <a:prstGeom prst="line">
            <a:avLst/>
          </a:prstGeom>
          <a:ln cap="flat" w="57150">
            <a:solidFill>
              <a:srgbClr val="4E6E81"/>
            </a:solidFill>
            <a:prstDash val="sysDash"/>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806369" cy="10287000"/>
            <a:chOff x="0" y="0"/>
            <a:chExt cx="1792624" cy="2709333"/>
          </a:xfrm>
        </p:grpSpPr>
        <p:sp>
          <p:nvSpPr>
            <p:cNvPr name="Freeform 3" id="3"/>
            <p:cNvSpPr/>
            <p:nvPr/>
          </p:nvSpPr>
          <p:spPr>
            <a:xfrm flipH="false" flipV="false" rot="0">
              <a:off x="0" y="0"/>
              <a:ext cx="1792624" cy="2709333"/>
            </a:xfrm>
            <a:custGeom>
              <a:avLst/>
              <a:gdLst/>
              <a:ahLst/>
              <a:cxnLst/>
              <a:rect r="r" b="b" t="t" l="l"/>
              <a:pathLst>
                <a:path h="2709333" w="1792624">
                  <a:moveTo>
                    <a:pt x="0" y="0"/>
                  </a:moveTo>
                  <a:lnTo>
                    <a:pt x="1792624" y="0"/>
                  </a:lnTo>
                  <a:lnTo>
                    <a:pt x="1792624" y="2709333"/>
                  </a:lnTo>
                  <a:lnTo>
                    <a:pt x="0" y="2709333"/>
                  </a:lnTo>
                  <a:close/>
                </a:path>
              </a:pathLst>
            </a:custGeom>
            <a:solidFill>
              <a:srgbClr val="F2F1F1">
                <a:alpha val="80000"/>
              </a:srgbClr>
            </a:solidFill>
          </p:spPr>
        </p:sp>
        <p:sp>
          <p:nvSpPr>
            <p:cNvPr name="TextBox 4" id="4"/>
            <p:cNvSpPr txBox="true"/>
            <p:nvPr/>
          </p:nvSpPr>
          <p:spPr>
            <a:xfrm>
              <a:off x="0" y="-47625"/>
              <a:ext cx="1792624" cy="2756958"/>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1028700"/>
            <a:ext cx="6842696" cy="8229600"/>
            <a:chOff x="0" y="0"/>
            <a:chExt cx="1076050" cy="1294148"/>
          </a:xfrm>
        </p:grpSpPr>
        <p:sp>
          <p:nvSpPr>
            <p:cNvPr name="Freeform 6" id="6"/>
            <p:cNvSpPr/>
            <p:nvPr/>
          </p:nvSpPr>
          <p:spPr>
            <a:xfrm flipH="false" flipV="false" rot="0">
              <a:off x="0" y="0"/>
              <a:ext cx="1076050" cy="1294148"/>
            </a:xfrm>
            <a:custGeom>
              <a:avLst/>
              <a:gdLst/>
              <a:ahLst/>
              <a:cxnLst/>
              <a:rect r="r" b="b" t="t" l="l"/>
              <a:pathLst>
                <a:path h="1294148" w="1076050">
                  <a:moveTo>
                    <a:pt x="0" y="0"/>
                  </a:moveTo>
                  <a:lnTo>
                    <a:pt x="1076050" y="0"/>
                  </a:lnTo>
                  <a:lnTo>
                    <a:pt x="1076050" y="1294148"/>
                  </a:lnTo>
                  <a:lnTo>
                    <a:pt x="0" y="1294148"/>
                  </a:lnTo>
                  <a:close/>
                </a:path>
              </a:pathLst>
            </a:custGeom>
            <a:blipFill>
              <a:blip r:embed="rId2"/>
              <a:stretch>
                <a:fillRect l="-8607" t="0" r="-71907" b="0"/>
              </a:stretch>
            </a:blipFill>
          </p:spPr>
        </p:sp>
      </p:grpSp>
      <p:grpSp>
        <p:nvGrpSpPr>
          <p:cNvPr name="Group 7" id="7"/>
          <p:cNvGrpSpPr/>
          <p:nvPr/>
        </p:nvGrpSpPr>
        <p:grpSpPr>
          <a:xfrm rot="0">
            <a:off x="780210" y="780210"/>
            <a:ext cx="248490" cy="2484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8759618" y="866775"/>
            <a:ext cx="8499682" cy="1076325"/>
          </a:xfrm>
          <a:prstGeom prst="rect">
            <a:avLst/>
          </a:prstGeom>
        </p:spPr>
        <p:txBody>
          <a:bodyPr anchor="t" rtlCol="false" tIns="0" lIns="0" bIns="0" rIns="0">
            <a:spAutoFit/>
          </a:bodyPr>
          <a:lstStyle/>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OBJECTIVE</a:t>
            </a:r>
          </a:p>
        </p:txBody>
      </p:sp>
      <p:sp>
        <p:nvSpPr>
          <p:cNvPr name="TextBox 11" id="11"/>
          <p:cNvSpPr txBox="true"/>
          <p:nvPr/>
        </p:nvSpPr>
        <p:spPr>
          <a:xfrm rot="0">
            <a:off x="8759618" y="3079336"/>
            <a:ext cx="8499682" cy="5777231"/>
          </a:xfrm>
          <a:prstGeom prst="rect">
            <a:avLst/>
          </a:prstGeom>
        </p:spPr>
        <p:txBody>
          <a:bodyPr anchor="t" rtlCol="false" tIns="0" lIns="0" bIns="0" rIns="0">
            <a:spAutoFit/>
          </a:bodyPr>
          <a:lstStyle/>
          <a:p>
            <a:pPr algn="just" marL="0" indent="0" lvl="0">
              <a:lnSpc>
                <a:spcPts val="4639"/>
              </a:lnSpc>
            </a:pPr>
            <a:r>
              <a:rPr lang="en-US" sz="2899" spc="289">
                <a:solidFill>
                  <a:srgbClr val="000000"/>
                </a:solidFill>
                <a:latin typeface="Lato"/>
                <a:ea typeface="Lato"/>
                <a:cs typeface="Lato"/>
                <a:sym typeface="Lato"/>
              </a:rPr>
              <a:t>The objective of this project is to design and develop an efficient online grocery shopping platform that enables users to browse and order products easily, allows admins to manage inventory effectively, and supports drivers in delivering orders promptly. The system aims to enhance user convenience, improve operational efficiency, and provide real-time order tracking and payment options.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06257" y="2701002"/>
            <a:ext cx="18554237" cy="7634140"/>
            <a:chOff x="0" y="0"/>
            <a:chExt cx="987726" cy="406400"/>
          </a:xfrm>
        </p:grpSpPr>
        <p:sp>
          <p:nvSpPr>
            <p:cNvPr name="Freeform 3" id="3"/>
            <p:cNvSpPr/>
            <p:nvPr/>
          </p:nvSpPr>
          <p:spPr>
            <a:xfrm flipH="false" flipV="false" rot="0">
              <a:off x="0" y="0"/>
              <a:ext cx="987726" cy="406400"/>
            </a:xfrm>
            <a:custGeom>
              <a:avLst/>
              <a:gdLst/>
              <a:ahLst/>
              <a:cxnLst/>
              <a:rect r="r" b="b" t="t" l="l"/>
              <a:pathLst>
                <a:path h="406400" w="987726">
                  <a:moveTo>
                    <a:pt x="784526" y="0"/>
                  </a:moveTo>
                  <a:cubicBezTo>
                    <a:pt x="896751" y="0"/>
                    <a:pt x="987726" y="90976"/>
                    <a:pt x="987726" y="203200"/>
                  </a:cubicBezTo>
                  <a:cubicBezTo>
                    <a:pt x="987726" y="315424"/>
                    <a:pt x="896751" y="406400"/>
                    <a:pt x="784526"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987726"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7570314" y="1257312"/>
            <a:ext cx="3740497" cy="37404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24788" t="0" r="-24788" b="0"/>
              </a:stretch>
            </a:blipFill>
          </p:spPr>
        </p:sp>
      </p:grpSp>
      <p:grpSp>
        <p:nvGrpSpPr>
          <p:cNvPr name="Group 7" id="7"/>
          <p:cNvGrpSpPr/>
          <p:nvPr/>
        </p:nvGrpSpPr>
        <p:grpSpPr>
          <a:xfrm rot="0">
            <a:off x="11362562" y="5143500"/>
            <a:ext cx="2948369" cy="3740497"/>
            <a:chOff x="0" y="0"/>
            <a:chExt cx="640673" cy="812800"/>
          </a:xfrm>
        </p:grpSpPr>
        <p:sp>
          <p:nvSpPr>
            <p:cNvPr name="Freeform 8" id="8"/>
            <p:cNvSpPr/>
            <p:nvPr/>
          </p:nvSpPr>
          <p:spPr>
            <a:xfrm flipH="false" flipV="false" rot="0">
              <a:off x="0" y="0"/>
              <a:ext cx="640673" cy="812800"/>
            </a:xfrm>
            <a:custGeom>
              <a:avLst/>
              <a:gdLst/>
              <a:ahLst/>
              <a:cxnLst/>
              <a:rect r="r" b="b" t="t" l="l"/>
              <a:pathLst>
                <a:path h="812800" w="640673">
                  <a:moveTo>
                    <a:pt x="0" y="0"/>
                  </a:moveTo>
                  <a:lnTo>
                    <a:pt x="640673" y="0"/>
                  </a:lnTo>
                  <a:lnTo>
                    <a:pt x="640673" y="812800"/>
                  </a:lnTo>
                  <a:lnTo>
                    <a:pt x="0" y="812800"/>
                  </a:lnTo>
                  <a:close/>
                </a:path>
              </a:pathLst>
            </a:custGeom>
            <a:blipFill>
              <a:blip r:embed="rId3"/>
              <a:stretch>
                <a:fillRect l="-13433" t="0" r="-13433" b="0"/>
              </a:stretch>
            </a:blipFill>
          </p:spPr>
        </p:sp>
      </p:grpSp>
      <p:grpSp>
        <p:nvGrpSpPr>
          <p:cNvPr name="Group 9" id="9"/>
          <p:cNvGrpSpPr/>
          <p:nvPr/>
        </p:nvGrpSpPr>
        <p:grpSpPr>
          <a:xfrm rot="0">
            <a:off x="14453806" y="5143500"/>
            <a:ext cx="2805494" cy="3740497"/>
            <a:chOff x="0" y="0"/>
            <a:chExt cx="609626" cy="812800"/>
          </a:xfrm>
        </p:grpSpPr>
        <p:sp>
          <p:nvSpPr>
            <p:cNvPr name="Freeform 10" id="10"/>
            <p:cNvSpPr/>
            <p:nvPr/>
          </p:nvSpPr>
          <p:spPr>
            <a:xfrm flipH="false" flipV="false" rot="0">
              <a:off x="0" y="0"/>
              <a:ext cx="609626" cy="812800"/>
            </a:xfrm>
            <a:custGeom>
              <a:avLst/>
              <a:gdLst/>
              <a:ahLst/>
              <a:cxnLst/>
              <a:rect r="r" b="b" t="t" l="l"/>
              <a:pathLst>
                <a:path h="812800" w="609626">
                  <a:moveTo>
                    <a:pt x="0" y="0"/>
                  </a:moveTo>
                  <a:lnTo>
                    <a:pt x="609626" y="0"/>
                  </a:lnTo>
                  <a:lnTo>
                    <a:pt x="609626" y="812800"/>
                  </a:lnTo>
                  <a:lnTo>
                    <a:pt x="0" y="812800"/>
                  </a:lnTo>
                  <a:close/>
                </a:path>
              </a:pathLst>
            </a:custGeom>
            <a:blipFill>
              <a:blip r:embed="rId2"/>
              <a:stretch>
                <a:fillRect l="-49713" t="0" r="-49713" b="0"/>
              </a:stretch>
            </a:blipFill>
          </p:spPr>
        </p:sp>
      </p:grpSp>
      <p:grpSp>
        <p:nvGrpSpPr>
          <p:cNvPr name="Group 11" id="11"/>
          <p:cNvGrpSpPr/>
          <p:nvPr/>
        </p:nvGrpSpPr>
        <p:grpSpPr>
          <a:xfrm rot="0">
            <a:off x="11362562" y="1257312"/>
            <a:ext cx="5896738" cy="3740497"/>
            <a:chOff x="0" y="0"/>
            <a:chExt cx="1281345" cy="812800"/>
          </a:xfrm>
        </p:grpSpPr>
        <p:sp>
          <p:nvSpPr>
            <p:cNvPr name="Freeform 12" id="12"/>
            <p:cNvSpPr/>
            <p:nvPr/>
          </p:nvSpPr>
          <p:spPr>
            <a:xfrm flipH="false" flipV="false" rot="0">
              <a:off x="0" y="0"/>
              <a:ext cx="1281345" cy="812800"/>
            </a:xfrm>
            <a:custGeom>
              <a:avLst/>
              <a:gdLst/>
              <a:ahLst/>
              <a:cxnLst/>
              <a:rect r="r" b="b" t="t" l="l"/>
              <a:pathLst>
                <a:path h="812800" w="1281345">
                  <a:moveTo>
                    <a:pt x="0" y="0"/>
                  </a:moveTo>
                  <a:lnTo>
                    <a:pt x="1281345" y="0"/>
                  </a:lnTo>
                  <a:lnTo>
                    <a:pt x="1281345" y="812800"/>
                  </a:lnTo>
                  <a:lnTo>
                    <a:pt x="0" y="812800"/>
                  </a:lnTo>
                  <a:close/>
                </a:path>
              </a:pathLst>
            </a:custGeom>
            <a:blipFill>
              <a:blip r:embed="rId4"/>
              <a:stretch>
                <a:fillRect l="0" t="-9034" r="0" b="-9034"/>
              </a:stretch>
            </a:blipFill>
          </p:spPr>
        </p:sp>
      </p:grpSp>
      <p:grpSp>
        <p:nvGrpSpPr>
          <p:cNvPr name="Group 13" id="13"/>
          <p:cNvGrpSpPr/>
          <p:nvPr/>
        </p:nvGrpSpPr>
        <p:grpSpPr>
          <a:xfrm rot="0">
            <a:off x="3306363" y="5143500"/>
            <a:ext cx="8004449" cy="3740497"/>
            <a:chOff x="0" y="0"/>
            <a:chExt cx="1739345" cy="812800"/>
          </a:xfrm>
        </p:grpSpPr>
        <p:sp>
          <p:nvSpPr>
            <p:cNvPr name="Freeform 14" id="14"/>
            <p:cNvSpPr/>
            <p:nvPr/>
          </p:nvSpPr>
          <p:spPr>
            <a:xfrm flipH="false" flipV="false" rot="0">
              <a:off x="0" y="0"/>
              <a:ext cx="1739345" cy="812800"/>
            </a:xfrm>
            <a:custGeom>
              <a:avLst/>
              <a:gdLst/>
              <a:ahLst/>
              <a:cxnLst/>
              <a:rect r="r" b="b" t="t" l="l"/>
              <a:pathLst>
                <a:path h="812800" w="1739345">
                  <a:moveTo>
                    <a:pt x="0" y="0"/>
                  </a:moveTo>
                  <a:lnTo>
                    <a:pt x="1739345" y="0"/>
                  </a:lnTo>
                  <a:lnTo>
                    <a:pt x="1739345" y="812800"/>
                  </a:lnTo>
                  <a:lnTo>
                    <a:pt x="0" y="812800"/>
                  </a:lnTo>
                  <a:close/>
                </a:path>
              </a:pathLst>
            </a:custGeom>
            <a:blipFill>
              <a:blip r:embed="rId5"/>
              <a:stretch>
                <a:fillRect l="0" t="-10028" r="0" b="-10028"/>
              </a:stretch>
            </a:blipFill>
          </p:spPr>
        </p:sp>
      </p:grpSp>
      <p:sp>
        <p:nvSpPr>
          <p:cNvPr name="AutoShape 15" id="15"/>
          <p:cNvSpPr/>
          <p:nvPr/>
        </p:nvSpPr>
        <p:spPr>
          <a:xfrm>
            <a:off x="1057275" y="6518072"/>
            <a:ext cx="0" cy="3768928"/>
          </a:xfrm>
          <a:prstGeom prst="line">
            <a:avLst/>
          </a:prstGeom>
          <a:ln cap="flat" w="57150">
            <a:solidFill>
              <a:srgbClr val="4E6E81"/>
            </a:solidFill>
            <a:prstDash val="sysDash"/>
            <a:headEnd type="none" len="sm" w="sm"/>
            <a:tailEnd type="none" len="sm" w="sm"/>
          </a:ln>
        </p:spPr>
      </p:sp>
      <p:grpSp>
        <p:nvGrpSpPr>
          <p:cNvPr name="Group 16" id="16"/>
          <p:cNvGrpSpPr/>
          <p:nvPr/>
        </p:nvGrpSpPr>
        <p:grpSpPr>
          <a:xfrm rot="0">
            <a:off x="17259300" y="1028700"/>
            <a:ext cx="248490" cy="24849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9" id="19"/>
          <p:cNvSpPr txBox="true"/>
          <p:nvPr/>
        </p:nvSpPr>
        <p:spPr>
          <a:xfrm rot="0">
            <a:off x="994717" y="1115265"/>
            <a:ext cx="6218620" cy="2143125"/>
          </a:xfrm>
          <a:prstGeom prst="rect">
            <a:avLst/>
          </a:prstGeom>
        </p:spPr>
        <p:txBody>
          <a:bodyPr anchor="t" rtlCol="false" tIns="0" lIns="0" bIns="0" rIns="0">
            <a:spAutoFit/>
          </a:bodyPr>
          <a:lstStyle/>
          <a:p>
            <a:pPr algn="l">
              <a:lnSpc>
                <a:spcPts val="8400"/>
              </a:lnSpc>
            </a:pPr>
            <a:r>
              <a:rPr lang="en-US" b="true" sz="6000" spc="300">
                <a:solidFill>
                  <a:srgbClr val="000000"/>
                </a:solidFill>
                <a:latin typeface="Helios Extended Bold"/>
                <a:ea typeface="Helios Extended Bold"/>
                <a:cs typeface="Helios Extended Bold"/>
                <a:sym typeface="Helios Extended Bold"/>
              </a:rPr>
              <a:t>CURRENT</a:t>
            </a:r>
          </a:p>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SYSTEM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11007" y="2701002"/>
            <a:ext cx="18554237" cy="7634140"/>
            <a:chOff x="0" y="0"/>
            <a:chExt cx="987726" cy="406400"/>
          </a:xfrm>
        </p:grpSpPr>
        <p:sp>
          <p:nvSpPr>
            <p:cNvPr name="Freeform 3" id="3"/>
            <p:cNvSpPr/>
            <p:nvPr/>
          </p:nvSpPr>
          <p:spPr>
            <a:xfrm flipH="false" flipV="false" rot="0">
              <a:off x="0" y="0"/>
              <a:ext cx="987726" cy="406400"/>
            </a:xfrm>
            <a:custGeom>
              <a:avLst/>
              <a:gdLst/>
              <a:ahLst/>
              <a:cxnLst/>
              <a:rect r="r" b="b" t="t" l="l"/>
              <a:pathLst>
                <a:path h="406400" w="987726">
                  <a:moveTo>
                    <a:pt x="784526" y="0"/>
                  </a:moveTo>
                  <a:cubicBezTo>
                    <a:pt x="896751" y="0"/>
                    <a:pt x="987726" y="90976"/>
                    <a:pt x="987726" y="203200"/>
                  </a:cubicBezTo>
                  <a:cubicBezTo>
                    <a:pt x="987726" y="315424"/>
                    <a:pt x="896751" y="406400"/>
                    <a:pt x="784526"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987726"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7475064" y="1257312"/>
            <a:ext cx="3740497" cy="37404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23619" t="0" r="-23619" b="0"/>
              </a:stretch>
            </a:blipFill>
          </p:spPr>
        </p:sp>
      </p:grpSp>
      <p:grpSp>
        <p:nvGrpSpPr>
          <p:cNvPr name="Group 7" id="7"/>
          <p:cNvGrpSpPr/>
          <p:nvPr/>
        </p:nvGrpSpPr>
        <p:grpSpPr>
          <a:xfrm rot="0">
            <a:off x="11362562" y="5143500"/>
            <a:ext cx="2948369" cy="3740497"/>
            <a:chOff x="0" y="0"/>
            <a:chExt cx="640673" cy="812800"/>
          </a:xfrm>
        </p:grpSpPr>
        <p:sp>
          <p:nvSpPr>
            <p:cNvPr name="Freeform 8" id="8"/>
            <p:cNvSpPr/>
            <p:nvPr/>
          </p:nvSpPr>
          <p:spPr>
            <a:xfrm flipH="false" flipV="false" rot="0">
              <a:off x="0" y="0"/>
              <a:ext cx="640673" cy="812800"/>
            </a:xfrm>
            <a:custGeom>
              <a:avLst/>
              <a:gdLst/>
              <a:ahLst/>
              <a:cxnLst/>
              <a:rect r="r" b="b" t="t" l="l"/>
              <a:pathLst>
                <a:path h="812800" w="640673">
                  <a:moveTo>
                    <a:pt x="0" y="0"/>
                  </a:moveTo>
                  <a:lnTo>
                    <a:pt x="640673" y="0"/>
                  </a:lnTo>
                  <a:lnTo>
                    <a:pt x="640673" y="812800"/>
                  </a:lnTo>
                  <a:lnTo>
                    <a:pt x="0" y="812800"/>
                  </a:lnTo>
                  <a:close/>
                </a:path>
              </a:pathLst>
            </a:custGeom>
            <a:blipFill>
              <a:blip r:embed="rId3"/>
              <a:stretch>
                <a:fillRect l="-77066" t="0" r="-77066" b="0"/>
              </a:stretch>
            </a:blipFill>
          </p:spPr>
        </p:sp>
      </p:grpSp>
      <p:grpSp>
        <p:nvGrpSpPr>
          <p:cNvPr name="Group 9" id="9"/>
          <p:cNvGrpSpPr/>
          <p:nvPr/>
        </p:nvGrpSpPr>
        <p:grpSpPr>
          <a:xfrm rot="0">
            <a:off x="14453806" y="5143500"/>
            <a:ext cx="2805494" cy="3740497"/>
            <a:chOff x="0" y="0"/>
            <a:chExt cx="609626" cy="812800"/>
          </a:xfrm>
        </p:grpSpPr>
        <p:sp>
          <p:nvSpPr>
            <p:cNvPr name="Freeform 10" id="10"/>
            <p:cNvSpPr/>
            <p:nvPr/>
          </p:nvSpPr>
          <p:spPr>
            <a:xfrm flipH="false" flipV="false" rot="0">
              <a:off x="0" y="0"/>
              <a:ext cx="609626" cy="812800"/>
            </a:xfrm>
            <a:custGeom>
              <a:avLst/>
              <a:gdLst/>
              <a:ahLst/>
              <a:cxnLst/>
              <a:rect r="r" b="b" t="t" l="l"/>
              <a:pathLst>
                <a:path h="812800" w="609626">
                  <a:moveTo>
                    <a:pt x="0" y="0"/>
                  </a:moveTo>
                  <a:lnTo>
                    <a:pt x="609626" y="0"/>
                  </a:lnTo>
                  <a:lnTo>
                    <a:pt x="609626" y="812800"/>
                  </a:lnTo>
                  <a:lnTo>
                    <a:pt x="0" y="812800"/>
                  </a:lnTo>
                  <a:close/>
                </a:path>
              </a:pathLst>
            </a:custGeom>
            <a:blipFill>
              <a:blip r:embed="rId4"/>
              <a:stretch>
                <a:fillRect l="-60400" t="0" r="-60400" b="0"/>
              </a:stretch>
            </a:blipFill>
          </p:spPr>
        </p:sp>
      </p:grpSp>
      <p:grpSp>
        <p:nvGrpSpPr>
          <p:cNvPr name="Group 11" id="11"/>
          <p:cNvGrpSpPr/>
          <p:nvPr/>
        </p:nvGrpSpPr>
        <p:grpSpPr>
          <a:xfrm rot="0">
            <a:off x="11362562" y="1257312"/>
            <a:ext cx="5896738" cy="3740497"/>
            <a:chOff x="0" y="0"/>
            <a:chExt cx="1281345" cy="812800"/>
          </a:xfrm>
        </p:grpSpPr>
        <p:sp>
          <p:nvSpPr>
            <p:cNvPr name="Freeform 12" id="12"/>
            <p:cNvSpPr/>
            <p:nvPr/>
          </p:nvSpPr>
          <p:spPr>
            <a:xfrm flipH="false" flipV="false" rot="0">
              <a:off x="0" y="0"/>
              <a:ext cx="1281345" cy="812800"/>
            </a:xfrm>
            <a:custGeom>
              <a:avLst/>
              <a:gdLst/>
              <a:ahLst/>
              <a:cxnLst/>
              <a:rect r="r" b="b" t="t" l="l"/>
              <a:pathLst>
                <a:path h="812800" w="1281345">
                  <a:moveTo>
                    <a:pt x="0" y="0"/>
                  </a:moveTo>
                  <a:lnTo>
                    <a:pt x="1281345" y="0"/>
                  </a:lnTo>
                  <a:lnTo>
                    <a:pt x="1281345" y="812800"/>
                  </a:lnTo>
                  <a:lnTo>
                    <a:pt x="0" y="812800"/>
                  </a:lnTo>
                  <a:close/>
                </a:path>
              </a:pathLst>
            </a:custGeom>
            <a:blipFill>
              <a:blip r:embed="rId5"/>
              <a:stretch>
                <a:fillRect l="0" t="-3205" r="0" b="-3205"/>
              </a:stretch>
            </a:blipFill>
          </p:spPr>
        </p:sp>
      </p:grpSp>
      <p:grpSp>
        <p:nvGrpSpPr>
          <p:cNvPr name="Group 13" id="13"/>
          <p:cNvGrpSpPr/>
          <p:nvPr/>
        </p:nvGrpSpPr>
        <p:grpSpPr>
          <a:xfrm rot="0">
            <a:off x="3211113" y="5143500"/>
            <a:ext cx="8004449" cy="3740497"/>
            <a:chOff x="0" y="0"/>
            <a:chExt cx="1739345" cy="812800"/>
          </a:xfrm>
        </p:grpSpPr>
        <p:sp>
          <p:nvSpPr>
            <p:cNvPr name="Freeform 14" id="14"/>
            <p:cNvSpPr/>
            <p:nvPr/>
          </p:nvSpPr>
          <p:spPr>
            <a:xfrm flipH="false" flipV="false" rot="0">
              <a:off x="0" y="0"/>
              <a:ext cx="1739345" cy="812800"/>
            </a:xfrm>
            <a:custGeom>
              <a:avLst/>
              <a:gdLst/>
              <a:ahLst/>
              <a:cxnLst/>
              <a:rect r="r" b="b" t="t" l="l"/>
              <a:pathLst>
                <a:path h="812800" w="1739345">
                  <a:moveTo>
                    <a:pt x="0" y="0"/>
                  </a:moveTo>
                  <a:lnTo>
                    <a:pt x="1739345" y="0"/>
                  </a:lnTo>
                  <a:lnTo>
                    <a:pt x="1739345" y="812800"/>
                  </a:lnTo>
                  <a:lnTo>
                    <a:pt x="0" y="812800"/>
                  </a:lnTo>
                  <a:close/>
                </a:path>
              </a:pathLst>
            </a:custGeom>
            <a:blipFill>
              <a:blip r:embed="rId6"/>
              <a:stretch>
                <a:fillRect l="0" t="-9905" r="0" b="-9905"/>
              </a:stretch>
            </a:blipFill>
          </p:spPr>
        </p:sp>
      </p:grpSp>
      <p:sp>
        <p:nvSpPr>
          <p:cNvPr name="AutoShape 15" id="15"/>
          <p:cNvSpPr/>
          <p:nvPr/>
        </p:nvSpPr>
        <p:spPr>
          <a:xfrm>
            <a:off x="1057275" y="6518072"/>
            <a:ext cx="0" cy="3768928"/>
          </a:xfrm>
          <a:prstGeom prst="line">
            <a:avLst/>
          </a:prstGeom>
          <a:ln cap="flat" w="57150">
            <a:solidFill>
              <a:srgbClr val="4E6E81"/>
            </a:solidFill>
            <a:prstDash val="sysDash"/>
            <a:headEnd type="none" len="sm" w="sm"/>
            <a:tailEnd type="none" len="sm" w="sm"/>
          </a:ln>
        </p:spPr>
      </p:sp>
      <p:grpSp>
        <p:nvGrpSpPr>
          <p:cNvPr name="Group 16" id="16"/>
          <p:cNvGrpSpPr/>
          <p:nvPr/>
        </p:nvGrpSpPr>
        <p:grpSpPr>
          <a:xfrm rot="0">
            <a:off x="17259300" y="1028700"/>
            <a:ext cx="248490" cy="24849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9" id="19"/>
          <p:cNvSpPr txBox="true"/>
          <p:nvPr/>
        </p:nvSpPr>
        <p:spPr>
          <a:xfrm rot="0">
            <a:off x="994717" y="1115265"/>
            <a:ext cx="6218620" cy="2143125"/>
          </a:xfrm>
          <a:prstGeom prst="rect">
            <a:avLst/>
          </a:prstGeom>
        </p:spPr>
        <p:txBody>
          <a:bodyPr anchor="t" rtlCol="false" tIns="0" lIns="0" bIns="0" rIns="0">
            <a:spAutoFit/>
          </a:bodyPr>
          <a:lstStyle/>
          <a:p>
            <a:pPr algn="l">
              <a:lnSpc>
                <a:spcPts val="8400"/>
              </a:lnSpc>
            </a:pPr>
            <a:r>
              <a:rPr lang="en-US" b="true" sz="6000" spc="300">
                <a:solidFill>
                  <a:srgbClr val="000000"/>
                </a:solidFill>
                <a:latin typeface="Helios Extended Bold"/>
                <a:ea typeface="Helios Extended Bold"/>
                <a:cs typeface="Helios Extended Bold"/>
                <a:sym typeface="Helios Extended Bold"/>
              </a:rPr>
              <a:t>PROPOSED</a:t>
            </a:r>
          </a:p>
          <a:p>
            <a:pPr algn="l" marL="0" indent="0" lvl="0">
              <a:lnSpc>
                <a:spcPts val="8400"/>
              </a:lnSpc>
            </a:pPr>
            <a:r>
              <a:rPr lang="en-US" b="true" sz="6000" spc="300">
                <a:solidFill>
                  <a:srgbClr val="000000"/>
                </a:solidFill>
                <a:latin typeface="Helios Extended Bold"/>
                <a:ea typeface="Helios Extended Bold"/>
                <a:cs typeface="Helios Extended Bold"/>
                <a:sym typeface="Helios Extended Bold"/>
              </a:rPr>
              <a:t>SYSTEM </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4078" y="4018367"/>
            <a:ext cx="18288000" cy="0"/>
          </a:xfrm>
          <a:prstGeom prst="line">
            <a:avLst/>
          </a:prstGeom>
          <a:ln cap="flat" w="57150">
            <a:solidFill>
              <a:srgbClr val="4E6E81"/>
            </a:solidFill>
            <a:prstDash val="sysDash"/>
            <a:headEnd type="none" len="sm" w="sm"/>
            <a:tailEnd type="none" len="sm" w="sm"/>
          </a:ln>
        </p:spPr>
      </p:sp>
      <p:grpSp>
        <p:nvGrpSpPr>
          <p:cNvPr name="Group 3" id="3"/>
          <p:cNvGrpSpPr/>
          <p:nvPr/>
        </p:nvGrpSpPr>
        <p:grpSpPr>
          <a:xfrm rot="0">
            <a:off x="2006444" y="3218267"/>
            <a:ext cx="2002674" cy="1543050"/>
            <a:chOff x="0" y="0"/>
            <a:chExt cx="1054906" cy="812800"/>
          </a:xfrm>
        </p:grpSpPr>
        <p:sp>
          <p:nvSpPr>
            <p:cNvPr name="Freeform 4" id="4"/>
            <p:cNvSpPr/>
            <p:nvPr/>
          </p:nvSpPr>
          <p:spPr>
            <a:xfrm flipH="false" flipV="false" rot="0">
              <a:off x="0" y="0"/>
              <a:ext cx="1054906" cy="812800"/>
            </a:xfrm>
            <a:custGeom>
              <a:avLst/>
              <a:gdLst/>
              <a:ahLst/>
              <a:cxnLst/>
              <a:rect r="r" b="b" t="t" l="l"/>
              <a:pathLst>
                <a:path h="812800" w="1054906">
                  <a:moveTo>
                    <a:pt x="0" y="0"/>
                  </a:moveTo>
                  <a:lnTo>
                    <a:pt x="1054906" y="0"/>
                  </a:lnTo>
                  <a:lnTo>
                    <a:pt x="1054906" y="812800"/>
                  </a:lnTo>
                  <a:lnTo>
                    <a:pt x="0" y="812800"/>
                  </a:lnTo>
                  <a:close/>
                </a:path>
              </a:pathLst>
            </a:custGeom>
            <a:solidFill>
              <a:srgbClr val="F2F1F1"/>
            </a:solidFill>
          </p:spPr>
        </p:sp>
        <p:sp>
          <p:nvSpPr>
            <p:cNvPr name="TextBox 5" id="5"/>
            <p:cNvSpPr txBox="true"/>
            <p:nvPr/>
          </p:nvSpPr>
          <p:spPr>
            <a:xfrm>
              <a:off x="0" y="-66675"/>
              <a:ext cx="1054906" cy="879475"/>
            </a:xfrm>
            <a:prstGeom prst="rect">
              <a:avLst/>
            </a:prstGeom>
          </p:spPr>
          <p:txBody>
            <a:bodyPr anchor="ctr" rtlCol="false" tIns="50800" lIns="50800" bIns="50800" rIns="50800"/>
            <a:lstStyle/>
            <a:p>
              <a:pPr algn="ctr">
                <a:lnSpc>
                  <a:spcPts val="3450"/>
                </a:lnSpc>
              </a:pPr>
              <a:r>
                <a:rPr lang="en-US" b="true" sz="2300" spc="230">
                  <a:solidFill>
                    <a:srgbClr val="4E6E81"/>
                  </a:solidFill>
                  <a:latin typeface="Heebo Bold"/>
                  <a:ea typeface="Heebo Bold"/>
                  <a:cs typeface="Heebo Bold"/>
                  <a:sym typeface="Heebo Bold"/>
                </a:rPr>
                <a:t>USER</a:t>
              </a:r>
            </a:p>
          </p:txBody>
        </p:sp>
      </p:grpSp>
      <p:grpSp>
        <p:nvGrpSpPr>
          <p:cNvPr name="Group 6" id="6"/>
          <p:cNvGrpSpPr/>
          <p:nvPr/>
        </p:nvGrpSpPr>
        <p:grpSpPr>
          <a:xfrm rot="0">
            <a:off x="7938543" y="3218267"/>
            <a:ext cx="2002674" cy="1543050"/>
            <a:chOff x="0" y="0"/>
            <a:chExt cx="1054906" cy="812800"/>
          </a:xfrm>
        </p:grpSpPr>
        <p:sp>
          <p:nvSpPr>
            <p:cNvPr name="Freeform 7" id="7"/>
            <p:cNvSpPr/>
            <p:nvPr/>
          </p:nvSpPr>
          <p:spPr>
            <a:xfrm flipH="false" flipV="false" rot="0">
              <a:off x="0" y="0"/>
              <a:ext cx="1054906" cy="812800"/>
            </a:xfrm>
            <a:custGeom>
              <a:avLst/>
              <a:gdLst/>
              <a:ahLst/>
              <a:cxnLst/>
              <a:rect r="r" b="b" t="t" l="l"/>
              <a:pathLst>
                <a:path h="812800" w="1054906">
                  <a:moveTo>
                    <a:pt x="0" y="0"/>
                  </a:moveTo>
                  <a:lnTo>
                    <a:pt x="1054906" y="0"/>
                  </a:lnTo>
                  <a:lnTo>
                    <a:pt x="1054906" y="812800"/>
                  </a:lnTo>
                  <a:lnTo>
                    <a:pt x="0" y="812800"/>
                  </a:lnTo>
                  <a:close/>
                </a:path>
              </a:pathLst>
            </a:custGeom>
            <a:solidFill>
              <a:srgbClr val="F2F1F1"/>
            </a:solidFill>
          </p:spPr>
        </p:sp>
        <p:sp>
          <p:nvSpPr>
            <p:cNvPr name="TextBox 8" id="8"/>
            <p:cNvSpPr txBox="true"/>
            <p:nvPr/>
          </p:nvSpPr>
          <p:spPr>
            <a:xfrm>
              <a:off x="0" y="-66675"/>
              <a:ext cx="1054906" cy="879475"/>
            </a:xfrm>
            <a:prstGeom prst="rect">
              <a:avLst/>
            </a:prstGeom>
          </p:spPr>
          <p:txBody>
            <a:bodyPr anchor="ctr" rtlCol="false" tIns="50800" lIns="50800" bIns="50800" rIns="50800"/>
            <a:lstStyle/>
            <a:p>
              <a:pPr algn="ctr">
                <a:lnSpc>
                  <a:spcPts val="3450"/>
                </a:lnSpc>
              </a:pPr>
              <a:r>
                <a:rPr lang="en-US" b="true" sz="2300" spc="230">
                  <a:solidFill>
                    <a:srgbClr val="4E6E81"/>
                  </a:solidFill>
                  <a:latin typeface="Heebo Bold"/>
                  <a:ea typeface="Heebo Bold"/>
                  <a:cs typeface="Heebo Bold"/>
                  <a:sym typeface="Heebo Bold"/>
                </a:rPr>
                <a:t>ADMIN </a:t>
              </a:r>
            </a:p>
          </p:txBody>
        </p:sp>
      </p:grpSp>
      <p:sp>
        <p:nvSpPr>
          <p:cNvPr name="TextBox 9" id="9"/>
          <p:cNvSpPr txBox="true"/>
          <p:nvPr/>
        </p:nvSpPr>
        <p:spPr>
          <a:xfrm rot="0">
            <a:off x="7008003" y="4904192"/>
            <a:ext cx="5831313" cy="4170045"/>
          </a:xfrm>
          <a:prstGeom prst="rect">
            <a:avLst/>
          </a:prstGeom>
        </p:spPr>
        <p:txBody>
          <a:bodyPr anchor="t" rtlCol="false" tIns="0" lIns="0" bIns="0" rIns="0">
            <a:spAutoFit/>
          </a:bodyPr>
          <a:lstStyle/>
          <a:p>
            <a:pPr algn="l">
              <a:lnSpc>
                <a:spcPts val="3360"/>
              </a:lnSpc>
            </a:pPr>
            <a:r>
              <a:rPr lang="en-US" sz="2100" spc="210">
                <a:solidFill>
                  <a:srgbClr val="000000"/>
                </a:solidFill>
                <a:latin typeface="Lato"/>
                <a:ea typeface="Lato"/>
                <a:cs typeface="Lato"/>
                <a:sym typeface="Lato"/>
              </a:rPr>
              <a:t>1. Login </a:t>
            </a:r>
          </a:p>
          <a:p>
            <a:pPr algn="l">
              <a:lnSpc>
                <a:spcPts val="3360"/>
              </a:lnSpc>
            </a:pPr>
            <a:r>
              <a:rPr lang="en-US" sz="2100" spc="210">
                <a:solidFill>
                  <a:srgbClr val="000000"/>
                </a:solidFill>
                <a:latin typeface="Lato"/>
                <a:ea typeface="Lato"/>
                <a:cs typeface="Lato"/>
                <a:sym typeface="Lato"/>
              </a:rPr>
              <a:t>2. Add Product </a:t>
            </a:r>
          </a:p>
          <a:p>
            <a:pPr algn="l">
              <a:lnSpc>
                <a:spcPts val="3360"/>
              </a:lnSpc>
            </a:pPr>
            <a:r>
              <a:rPr lang="en-US" sz="2100" spc="210">
                <a:solidFill>
                  <a:srgbClr val="000000"/>
                </a:solidFill>
                <a:latin typeface="Lato"/>
                <a:ea typeface="Lato"/>
                <a:cs typeface="Lato"/>
                <a:sym typeface="Lato"/>
              </a:rPr>
              <a:t>3. Update Product </a:t>
            </a:r>
          </a:p>
          <a:p>
            <a:pPr algn="l">
              <a:lnSpc>
                <a:spcPts val="3360"/>
              </a:lnSpc>
            </a:pPr>
            <a:r>
              <a:rPr lang="en-US" sz="2100" spc="210">
                <a:solidFill>
                  <a:srgbClr val="000000"/>
                </a:solidFill>
                <a:latin typeface="Lato"/>
                <a:ea typeface="Lato"/>
                <a:cs typeface="Lato"/>
                <a:sym typeface="Lato"/>
              </a:rPr>
              <a:t>4. Delete Product </a:t>
            </a:r>
          </a:p>
          <a:p>
            <a:pPr algn="l">
              <a:lnSpc>
                <a:spcPts val="3360"/>
              </a:lnSpc>
            </a:pPr>
            <a:r>
              <a:rPr lang="en-US" sz="2100" spc="210">
                <a:solidFill>
                  <a:srgbClr val="000000"/>
                </a:solidFill>
                <a:latin typeface="Lato"/>
                <a:ea typeface="Lato"/>
                <a:cs typeface="Lato"/>
                <a:sym typeface="Lato"/>
              </a:rPr>
              <a:t>5. View All Orders </a:t>
            </a:r>
          </a:p>
          <a:p>
            <a:pPr algn="l">
              <a:lnSpc>
                <a:spcPts val="3360"/>
              </a:lnSpc>
            </a:pPr>
            <a:r>
              <a:rPr lang="en-US" sz="2100" spc="210">
                <a:solidFill>
                  <a:srgbClr val="000000"/>
                </a:solidFill>
                <a:latin typeface="Lato"/>
                <a:ea typeface="Lato"/>
                <a:cs typeface="Lato"/>
                <a:sym typeface="Lato"/>
              </a:rPr>
              <a:t>6. Monitor Inventory (Low Stock Alerts)</a:t>
            </a:r>
          </a:p>
          <a:p>
            <a:pPr algn="l">
              <a:lnSpc>
                <a:spcPts val="3360"/>
              </a:lnSpc>
            </a:pPr>
            <a:r>
              <a:rPr lang="en-US" sz="2100" spc="210">
                <a:solidFill>
                  <a:srgbClr val="000000"/>
                </a:solidFill>
                <a:latin typeface="Lato"/>
                <a:ea typeface="Lato"/>
                <a:cs typeface="Lato"/>
                <a:sym typeface="Lato"/>
              </a:rPr>
              <a:t>7. View B</a:t>
            </a:r>
            <a:r>
              <a:rPr lang="en-US" sz="2100" spc="210">
                <a:solidFill>
                  <a:srgbClr val="000000"/>
                </a:solidFill>
                <a:latin typeface="Lato"/>
                <a:ea typeface="Lato"/>
                <a:cs typeface="Lato"/>
                <a:sym typeface="Lato"/>
              </a:rPr>
              <a:t>est-Selling Products </a:t>
            </a:r>
          </a:p>
          <a:p>
            <a:pPr algn="l">
              <a:lnSpc>
                <a:spcPts val="3360"/>
              </a:lnSpc>
            </a:pPr>
            <a:r>
              <a:rPr lang="en-US" sz="2100" spc="210">
                <a:solidFill>
                  <a:srgbClr val="000000"/>
                </a:solidFill>
                <a:latin typeface="Lato"/>
                <a:ea typeface="Lato"/>
                <a:cs typeface="Lato"/>
                <a:sym typeface="Lato"/>
              </a:rPr>
              <a:t>8. Validate Data </a:t>
            </a:r>
          </a:p>
          <a:p>
            <a:pPr algn="l">
              <a:lnSpc>
                <a:spcPts val="3360"/>
              </a:lnSpc>
            </a:pPr>
            <a:r>
              <a:rPr lang="en-US" sz="2100" spc="210">
                <a:solidFill>
                  <a:srgbClr val="000000"/>
                </a:solidFill>
                <a:latin typeface="Lato"/>
                <a:ea typeface="Lato"/>
                <a:cs typeface="Lato"/>
                <a:sym typeface="Lato"/>
              </a:rPr>
              <a:t>9. Assign Drivers</a:t>
            </a:r>
          </a:p>
          <a:p>
            <a:pPr algn="l">
              <a:lnSpc>
                <a:spcPts val="3360"/>
              </a:lnSpc>
            </a:pPr>
          </a:p>
        </p:txBody>
      </p:sp>
      <p:sp>
        <p:nvSpPr>
          <p:cNvPr name="TextBox 10" id="10"/>
          <p:cNvSpPr txBox="true"/>
          <p:nvPr/>
        </p:nvSpPr>
        <p:spPr>
          <a:xfrm rot="0">
            <a:off x="13700680" y="4904192"/>
            <a:ext cx="4587320" cy="2912745"/>
          </a:xfrm>
          <a:prstGeom prst="rect">
            <a:avLst/>
          </a:prstGeom>
        </p:spPr>
        <p:txBody>
          <a:bodyPr anchor="t" rtlCol="false" tIns="0" lIns="0" bIns="0" rIns="0">
            <a:spAutoFit/>
          </a:bodyPr>
          <a:lstStyle/>
          <a:p>
            <a:pPr algn="l">
              <a:lnSpc>
                <a:spcPts val="3360"/>
              </a:lnSpc>
            </a:pPr>
            <a:r>
              <a:rPr lang="en-US" sz="2100" spc="210">
                <a:solidFill>
                  <a:srgbClr val="000000"/>
                </a:solidFill>
                <a:latin typeface="Lato"/>
                <a:ea typeface="Lato"/>
                <a:cs typeface="Lato"/>
                <a:sym typeface="Lato"/>
              </a:rPr>
              <a:t>1. Login </a:t>
            </a:r>
          </a:p>
          <a:p>
            <a:pPr algn="l">
              <a:lnSpc>
                <a:spcPts val="3360"/>
              </a:lnSpc>
            </a:pPr>
            <a:r>
              <a:rPr lang="en-US" sz="2100" spc="210">
                <a:solidFill>
                  <a:srgbClr val="000000"/>
                </a:solidFill>
                <a:latin typeface="Lato"/>
                <a:ea typeface="Lato"/>
                <a:cs typeface="Lato"/>
                <a:sym typeface="Lato"/>
              </a:rPr>
              <a:t>2. View Assigned Orders </a:t>
            </a:r>
          </a:p>
          <a:p>
            <a:pPr algn="l">
              <a:lnSpc>
                <a:spcPts val="3360"/>
              </a:lnSpc>
            </a:pPr>
            <a:r>
              <a:rPr lang="en-US" sz="2100" spc="210">
                <a:solidFill>
                  <a:srgbClr val="000000"/>
                </a:solidFill>
                <a:latin typeface="Lato"/>
                <a:ea typeface="Lato"/>
                <a:cs typeface="Lato"/>
                <a:sym typeface="Lato"/>
              </a:rPr>
              <a:t>3. View User Details</a:t>
            </a:r>
          </a:p>
          <a:p>
            <a:pPr algn="l">
              <a:lnSpc>
                <a:spcPts val="3360"/>
              </a:lnSpc>
            </a:pPr>
            <a:r>
              <a:rPr lang="en-US" sz="2100" spc="210">
                <a:solidFill>
                  <a:srgbClr val="000000"/>
                </a:solidFill>
                <a:latin typeface="Lato"/>
                <a:ea typeface="Lato"/>
                <a:cs typeface="Lato"/>
                <a:sym typeface="Lato"/>
              </a:rPr>
              <a:t>4. Check Payment Status </a:t>
            </a:r>
          </a:p>
          <a:p>
            <a:pPr algn="l">
              <a:lnSpc>
                <a:spcPts val="3360"/>
              </a:lnSpc>
            </a:pPr>
            <a:r>
              <a:rPr lang="en-US" sz="2100" spc="210">
                <a:solidFill>
                  <a:srgbClr val="000000"/>
                </a:solidFill>
                <a:latin typeface="Lato"/>
                <a:ea typeface="Lato"/>
                <a:cs typeface="Lato"/>
                <a:sym typeface="Lato"/>
              </a:rPr>
              <a:t>5. Mark Payment Received (if COD) </a:t>
            </a:r>
          </a:p>
          <a:p>
            <a:pPr algn="l">
              <a:lnSpc>
                <a:spcPts val="3360"/>
              </a:lnSpc>
            </a:pPr>
          </a:p>
        </p:txBody>
      </p:sp>
      <p:grpSp>
        <p:nvGrpSpPr>
          <p:cNvPr name="Group 11" id="11"/>
          <p:cNvGrpSpPr/>
          <p:nvPr/>
        </p:nvGrpSpPr>
        <p:grpSpPr>
          <a:xfrm rot="0">
            <a:off x="14631220" y="3218267"/>
            <a:ext cx="2002674" cy="1543050"/>
            <a:chOff x="0" y="0"/>
            <a:chExt cx="1054906" cy="812800"/>
          </a:xfrm>
        </p:grpSpPr>
        <p:sp>
          <p:nvSpPr>
            <p:cNvPr name="Freeform 12" id="12"/>
            <p:cNvSpPr/>
            <p:nvPr/>
          </p:nvSpPr>
          <p:spPr>
            <a:xfrm flipH="false" flipV="false" rot="0">
              <a:off x="0" y="0"/>
              <a:ext cx="1054906" cy="812800"/>
            </a:xfrm>
            <a:custGeom>
              <a:avLst/>
              <a:gdLst/>
              <a:ahLst/>
              <a:cxnLst/>
              <a:rect r="r" b="b" t="t" l="l"/>
              <a:pathLst>
                <a:path h="812800" w="1054906">
                  <a:moveTo>
                    <a:pt x="0" y="0"/>
                  </a:moveTo>
                  <a:lnTo>
                    <a:pt x="1054906" y="0"/>
                  </a:lnTo>
                  <a:lnTo>
                    <a:pt x="1054906" y="812800"/>
                  </a:lnTo>
                  <a:lnTo>
                    <a:pt x="0" y="812800"/>
                  </a:lnTo>
                  <a:close/>
                </a:path>
              </a:pathLst>
            </a:custGeom>
            <a:solidFill>
              <a:srgbClr val="F2F1F1"/>
            </a:solidFill>
          </p:spPr>
        </p:sp>
        <p:sp>
          <p:nvSpPr>
            <p:cNvPr name="TextBox 13" id="13"/>
            <p:cNvSpPr txBox="true"/>
            <p:nvPr/>
          </p:nvSpPr>
          <p:spPr>
            <a:xfrm>
              <a:off x="0" y="-66675"/>
              <a:ext cx="1054906" cy="879475"/>
            </a:xfrm>
            <a:prstGeom prst="rect">
              <a:avLst/>
            </a:prstGeom>
          </p:spPr>
          <p:txBody>
            <a:bodyPr anchor="ctr" rtlCol="false" tIns="50800" lIns="50800" bIns="50800" rIns="50800"/>
            <a:lstStyle/>
            <a:p>
              <a:pPr algn="ctr">
                <a:lnSpc>
                  <a:spcPts val="3450"/>
                </a:lnSpc>
              </a:pPr>
              <a:r>
                <a:rPr lang="en-US" b="true" sz="2300" spc="230">
                  <a:solidFill>
                    <a:srgbClr val="4E6E81"/>
                  </a:solidFill>
                  <a:latin typeface="Heebo Bold"/>
                  <a:ea typeface="Heebo Bold"/>
                  <a:cs typeface="Heebo Bold"/>
                  <a:sym typeface="Heebo Bold"/>
                </a:rPr>
                <a:t>DRIVER</a:t>
              </a:r>
            </a:p>
          </p:txBody>
        </p:sp>
      </p:grpSp>
      <p:sp>
        <p:nvSpPr>
          <p:cNvPr name="TextBox 14" id="14"/>
          <p:cNvSpPr txBox="true"/>
          <p:nvPr/>
        </p:nvSpPr>
        <p:spPr>
          <a:xfrm rot="0">
            <a:off x="1449340" y="1471277"/>
            <a:ext cx="15872082" cy="1076325"/>
          </a:xfrm>
          <a:prstGeom prst="rect">
            <a:avLst/>
          </a:prstGeom>
        </p:spPr>
        <p:txBody>
          <a:bodyPr anchor="t" rtlCol="false" tIns="0" lIns="0" bIns="0" rIns="0">
            <a:spAutoFit/>
          </a:bodyPr>
          <a:lstStyle/>
          <a:p>
            <a:pPr algn="ctr" marL="0" indent="0" lvl="0">
              <a:lnSpc>
                <a:spcPts val="8400"/>
              </a:lnSpc>
            </a:pPr>
            <a:r>
              <a:rPr lang="en-US" b="true" sz="6000" spc="300">
                <a:solidFill>
                  <a:srgbClr val="000000"/>
                </a:solidFill>
                <a:latin typeface="Helios Extended Bold"/>
                <a:ea typeface="Helios Extended Bold"/>
                <a:cs typeface="Helios Extended Bold"/>
                <a:sym typeface="Helios Extended Bold"/>
              </a:rPr>
              <a:t>ACTORS &amp; USE CASES</a:t>
            </a:r>
          </a:p>
        </p:txBody>
      </p:sp>
      <p:grpSp>
        <p:nvGrpSpPr>
          <p:cNvPr name="Group 15" id="15"/>
          <p:cNvGrpSpPr/>
          <p:nvPr/>
        </p:nvGrpSpPr>
        <p:grpSpPr>
          <a:xfrm rot="0">
            <a:off x="17259300" y="9258300"/>
            <a:ext cx="248490" cy="2484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18" id="18"/>
          <p:cNvGrpSpPr/>
          <p:nvPr/>
        </p:nvGrpSpPr>
        <p:grpSpPr>
          <a:xfrm rot="0">
            <a:off x="718088" y="780210"/>
            <a:ext cx="248490" cy="2484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20" id="2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1106440" y="4904192"/>
            <a:ext cx="5684923" cy="4170045"/>
          </a:xfrm>
          <a:prstGeom prst="rect">
            <a:avLst/>
          </a:prstGeom>
        </p:spPr>
        <p:txBody>
          <a:bodyPr anchor="t" rtlCol="false" tIns="0" lIns="0" bIns="0" rIns="0">
            <a:spAutoFit/>
          </a:bodyPr>
          <a:lstStyle/>
          <a:p>
            <a:pPr algn="l">
              <a:lnSpc>
                <a:spcPts val="3360"/>
              </a:lnSpc>
            </a:pPr>
            <a:r>
              <a:rPr lang="en-US" sz="2100" spc="210">
                <a:solidFill>
                  <a:srgbClr val="000000"/>
                </a:solidFill>
                <a:latin typeface="Lato"/>
                <a:ea typeface="Lato"/>
                <a:cs typeface="Lato"/>
                <a:sym typeface="Lato"/>
              </a:rPr>
              <a:t>1. Register </a:t>
            </a:r>
          </a:p>
          <a:p>
            <a:pPr algn="l">
              <a:lnSpc>
                <a:spcPts val="3360"/>
              </a:lnSpc>
            </a:pPr>
            <a:r>
              <a:rPr lang="en-US" sz="2100" spc="210">
                <a:solidFill>
                  <a:srgbClr val="000000"/>
                </a:solidFill>
                <a:latin typeface="Lato"/>
                <a:ea typeface="Lato"/>
                <a:cs typeface="Lato"/>
                <a:sym typeface="Lato"/>
              </a:rPr>
              <a:t>2. Login </a:t>
            </a:r>
          </a:p>
          <a:p>
            <a:pPr algn="l">
              <a:lnSpc>
                <a:spcPts val="3360"/>
              </a:lnSpc>
            </a:pPr>
            <a:r>
              <a:rPr lang="en-US" sz="2100" spc="210">
                <a:solidFill>
                  <a:srgbClr val="000000"/>
                </a:solidFill>
                <a:latin typeface="Lato"/>
                <a:ea typeface="Lato"/>
                <a:cs typeface="Lato"/>
                <a:sym typeface="Lato"/>
              </a:rPr>
              <a:t>3. Add Product to Cart </a:t>
            </a:r>
          </a:p>
          <a:p>
            <a:pPr algn="l">
              <a:lnSpc>
                <a:spcPts val="3360"/>
              </a:lnSpc>
            </a:pPr>
            <a:r>
              <a:rPr lang="en-US" sz="2100" spc="210">
                <a:solidFill>
                  <a:srgbClr val="000000"/>
                </a:solidFill>
                <a:latin typeface="Lato"/>
                <a:ea typeface="Lato"/>
                <a:cs typeface="Lato"/>
                <a:sym typeface="Lato"/>
              </a:rPr>
              <a:t>4. Remove Product from Cart </a:t>
            </a:r>
          </a:p>
          <a:p>
            <a:pPr algn="l">
              <a:lnSpc>
                <a:spcPts val="3360"/>
              </a:lnSpc>
            </a:pPr>
            <a:r>
              <a:rPr lang="en-US" sz="2100" spc="210">
                <a:solidFill>
                  <a:srgbClr val="000000"/>
                </a:solidFill>
                <a:latin typeface="Lato"/>
                <a:ea typeface="Lato"/>
                <a:cs typeface="Lato"/>
                <a:sym typeface="Lato"/>
              </a:rPr>
              <a:t>5. View Cart </a:t>
            </a:r>
          </a:p>
          <a:p>
            <a:pPr algn="l">
              <a:lnSpc>
                <a:spcPts val="3360"/>
              </a:lnSpc>
            </a:pPr>
            <a:r>
              <a:rPr lang="en-US" sz="2100" spc="210">
                <a:solidFill>
                  <a:srgbClr val="000000"/>
                </a:solidFill>
                <a:latin typeface="Lato"/>
                <a:ea typeface="Lato"/>
                <a:cs typeface="Lato"/>
                <a:sym typeface="Lato"/>
              </a:rPr>
              <a:t>6. Place Order (Only if total &gt; 2000) </a:t>
            </a:r>
          </a:p>
          <a:p>
            <a:pPr algn="l">
              <a:lnSpc>
                <a:spcPts val="3360"/>
              </a:lnSpc>
            </a:pPr>
            <a:r>
              <a:rPr lang="en-US" sz="2100" spc="210">
                <a:solidFill>
                  <a:srgbClr val="000000"/>
                </a:solidFill>
                <a:latin typeface="Lato"/>
                <a:ea typeface="Lato"/>
                <a:cs typeface="Lato"/>
                <a:sym typeface="Lato"/>
              </a:rPr>
              <a:t>7. Choose Payment Method </a:t>
            </a:r>
          </a:p>
          <a:p>
            <a:pPr algn="l">
              <a:lnSpc>
                <a:spcPts val="3360"/>
              </a:lnSpc>
            </a:pPr>
            <a:r>
              <a:rPr lang="en-US" sz="2100" spc="210">
                <a:solidFill>
                  <a:srgbClr val="000000"/>
                </a:solidFill>
                <a:latin typeface="Lato"/>
                <a:ea typeface="Lato"/>
                <a:cs typeface="Lato"/>
                <a:sym typeface="Lato"/>
              </a:rPr>
              <a:t>8. Receive Driv</a:t>
            </a:r>
            <a:r>
              <a:rPr lang="en-US" sz="2100" spc="210">
                <a:solidFill>
                  <a:srgbClr val="000000"/>
                </a:solidFill>
                <a:latin typeface="Lato"/>
                <a:ea typeface="Lato"/>
                <a:cs typeface="Lato"/>
                <a:sym typeface="Lato"/>
              </a:rPr>
              <a:t>er Details after Order </a:t>
            </a:r>
          </a:p>
          <a:p>
            <a:pPr algn="l">
              <a:lnSpc>
                <a:spcPts val="3360"/>
              </a:lnSpc>
            </a:pPr>
            <a:r>
              <a:rPr lang="en-US" sz="2100" spc="210">
                <a:solidFill>
                  <a:srgbClr val="000000"/>
                </a:solidFill>
                <a:latin typeface="Lato"/>
                <a:ea typeface="Lato"/>
                <a:cs typeface="Lato"/>
                <a:sym typeface="Lato"/>
              </a:rPr>
              <a:t>9. View Order History</a:t>
            </a:r>
          </a:p>
          <a:p>
            <a:pPr algn="l">
              <a:lnSpc>
                <a:spcPts val="336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Smart Grocery: Revolutionizing Your Shopping Experience</dc:description>
  <dc:identifier>DAGng9k8Xp4</dc:identifier>
  <dcterms:modified xsi:type="dcterms:W3CDTF">2011-08-01T06:04:30Z</dcterms:modified>
  <cp:revision>1</cp:revision>
  <dc:title>OOAD_PROJECT</dc:title>
</cp:coreProperties>
</file>